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86" r:id="rId5"/>
  </p:sldMasterIdLst>
  <p:notesMasterIdLst>
    <p:notesMasterId r:id="rId66"/>
  </p:notesMasterIdLst>
  <p:handoutMasterIdLst>
    <p:handoutMasterId r:id="rId67"/>
  </p:handoutMasterIdLst>
  <p:sldIdLst>
    <p:sldId id="408" r:id="rId6"/>
    <p:sldId id="863" r:id="rId7"/>
    <p:sldId id="410" r:id="rId8"/>
    <p:sldId id="876" r:id="rId9"/>
    <p:sldId id="985" r:id="rId10"/>
    <p:sldId id="988" r:id="rId11"/>
    <p:sldId id="857" r:id="rId12"/>
    <p:sldId id="880" r:id="rId13"/>
    <p:sldId id="881" r:id="rId14"/>
    <p:sldId id="855" r:id="rId15"/>
    <p:sldId id="874" r:id="rId16"/>
    <p:sldId id="859" r:id="rId17"/>
    <p:sldId id="860" r:id="rId18"/>
    <p:sldId id="894" r:id="rId19"/>
    <p:sldId id="861" r:id="rId20"/>
    <p:sldId id="862" r:id="rId21"/>
    <p:sldId id="989" r:id="rId22"/>
    <p:sldId id="896" r:id="rId23"/>
    <p:sldId id="898" r:id="rId24"/>
    <p:sldId id="911" r:id="rId25"/>
    <p:sldId id="912" r:id="rId26"/>
    <p:sldId id="913" r:id="rId27"/>
    <p:sldId id="868" r:id="rId28"/>
    <p:sldId id="916" r:id="rId29"/>
    <p:sldId id="915" r:id="rId30"/>
    <p:sldId id="917" r:id="rId31"/>
    <p:sldId id="914" r:id="rId32"/>
    <p:sldId id="869" r:id="rId33"/>
    <p:sldId id="918" r:id="rId34"/>
    <p:sldId id="922" r:id="rId35"/>
    <p:sldId id="919" r:id="rId36"/>
    <p:sldId id="920" r:id="rId37"/>
    <p:sldId id="921" r:id="rId38"/>
    <p:sldId id="923" r:id="rId39"/>
    <p:sldId id="867" r:id="rId40"/>
    <p:sldId id="924" r:id="rId41"/>
    <p:sldId id="927" r:id="rId42"/>
    <p:sldId id="926" r:id="rId43"/>
    <p:sldId id="928" r:id="rId44"/>
    <p:sldId id="930" r:id="rId45"/>
    <p:sldId id="990" r:id="rId46"/>
    <p:sldId id="931" r:id="rId47"/>
    <p:sldId id="933" r:id="rId48"/>
    <p:sldId id="934" r:id="rId49"/>
    <p:sldId id="984" r:id="rId50"/>
    <p:sldId id="883" r:id="rId51"/>
    <p:sldId id="884" r:id="rId52"/>
    <p:sldId id="885" r:id="rId53"/>
    <p:sldId id="886" r:id="rId54"/>
    <p:sldId id="888" r:id="rId55"/>
    <p:sldId id="889" r:id="rId56"/>
    <p:sldId id="890" r:id="rId57"/>
    <p:sldId id="903" r:id="rId58"/>
    <p:sldId id="907" r:id="rId59"/>
    <p:sldId id="905" r:id="rId60"/>
    <p:sldId id="973" r:id="rId61"/>
    <p:sldId id="986" r:id="rId62"/>
    <p:sldId id="975" r:id="rId63"/>
    <p:sldId id="976" r:id="rId64"/>
    <p:sldId id="837" r:id="rId6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78A2B-1DE5-4C18-891C-B0D7DCFF6EB0}" v="3" dt="2021-11-18T09:13:05.916"/>
  </p1510:revLst>
</p1510:revInfo>
</file>

<file path=ppt/tableStyles.xml><?xml version="1.0" encoding="utf-8"?>
<a:tblStyleLst xmlns:a="http://schemas.openxmlformats.org/drawingml/2006/main" def="{1E171933-4619-4E11-9A3F-F7608DF75F8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9017" autoAdjust="0"/>
  </p:normalViewPr>
  <p:slideViewPr>
    <p:cSldViewPr snapToGrid="0" snapToObjects="1">
      <p:cViewPr>
        <p:scale>
          <a:sx n="40" d="100"/>
          <a:sy n="40" d="100"/>
        </p:scale>
        <p:origin x="1896" y="26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664"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628E6F-31FC-C041-82E1-C5E677A6126B}"/>
              </a:ext>
            </a:extLst>
          </p:cNvPr>
          <p:cNvSpPr>
            <a:spLocks noGrp="1"/>
          </p:cNvSpPr>
          <p:nvPr>
            <p:ph type="ftr" sz="quarter" idx="2"/>
          </p:nvPr>
        </p:nvSpPr>
        <p:spPr>
          <a:xfrm>
            <a:off x="804672" y="8542606"/>
            <a:ext cx="4462272" cy="192024"/>
          </a:xfrm>
          <a:prstGeom prst="rect">
            <a:avLst/>
          </a:prstGeom>
        </p:spPr>
        <p:txBody>
          <a:bodyPr vert="horz" lIns="0" tIns="0" rIns="0" bIns="0" rtlCol="0" anchor="ctr"/>
          <a:lstStyle>
            <a:lvl1pPr algn="l">
              <a:defRPr sz="1200"/>
            </a:lvl1pPr>
          </a:lstStyle>
          <a:p>
            <a:endParaRPr lang="en-US" sz="8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29DF323-C2B9-DE4A-8F48-27B97461A84B}"/>
              </a:ext>
            </a:extLst>
          </p:cNvPr>
          <p:cNvSpPr>
            <a:spLocks noGrp="1"/>
          </p:cNvSpPr>
          <p:nvPr>
            <p:ph type="sldNum" sz="quarter" idx="3"/>
          </p:nvPr>
        </p:nvSpPr>
        <p:spPr>
          <a:xfrm>
            <a:off x="485335" y="8542606"/>
            <a:ext cx="328481" cy="192024"/>
          </a:xfrm>
          <a:prstGeom prst="rect">
            <a:avLst/>
          </a:prstGeom>
        </p:spPr>
        <p:txBody>
          <a:bodyPr vert="horz" lIns="0" tIns="0" rIns="0" bIns="0" rtlCol="0" anchor="ctr"/>
          <a:lstStyle>
            <a:lvl1pPr algn="r">
              <a:defRPr sz="1200"/>
            </a:lvl1pPr>
          </a:lstStyle>
          <a:p>
            <a:pPr algn="l"/>
            <a:fld id="{AEDECC24-8BFB-A744-A0FF-5825A936C007}" type="slidenum">
              <a:rPr lang="en-US" sz="800" smtClean="0">
                <a:latin typeface="Arial" panose="020B0604020202020204" pitchFamily="34" charset="0"/>
                <a:cs typeface="Arial" panose="020B0604020202020204" pitchFamily="34" charset="0"/>
              </a:rPr>
              <a:pPr algn="l"/>
              <a:t>‹#›</a:t>
            </a:fld>
            <a:endParaRPr lang="en-US"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63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80575" y="528404"/>
            <a:ext cx="2896849" cy="162947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84632" y="2458387"/>
            <a:ext cx="5871198" cy="586115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804672" y="8540496"/>
            <a:ext cx="4462272" cy="192024"/>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84632" y="8540496"/>
            <a:ext cx="329184" cy="192024"/>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fld id="{B3F977B6-3EAF-9E4C-9ACA-37B34D462247}" type="slidenum">
              <a:rPr lang="en-US" smtClean="0"/>
              <a:pPr/>
              <a:t>‹#›</a:t>
            </a:fld>
            <a:endParaRPr lang="en-US" dirty="0"/>
          </a:p>
        </p:txBody>
      </p:sp>
    </p:spTree>
    <p:extLst>
      <p:ext uri="{BB962C8B-B14F-4D97-AF65-F5344CB8AC3E}">
        <p14:creationId xmlns:p14="http://schemas.microsoft.com/office/powerpoint/2010/main" val="353361588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2pPr>
    <a:lvl3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3pPr>
    <a:lvl4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4pPr>
    <a:lvl5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ompose-spec.i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mpose-spec.io/"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kubernetes.io/"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a:t>
            </a:fld>
            <a:endParaRPr lang="en-US" dirty="0"/>
          </a:p>
        </p:txBody>
      </p:sp>
    </p:spTree>
    <p:extLst>
      <p:ext uri="{BB962C8B-B14F-4D97-AF65-F5344CB8AC3E}">
        <p14:creationId xmlns:p14="http://schemas.microsoft.com/office/powerpoint/2010/main" val="306104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Software is the lifeblood of organizations, whether automating internal processes or creating unique and engaging ways for the services to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Adopt microservices / distributed app architectures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lang="en-US"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But getting there isn’t always easy because you have legacy applications and environment to take care while you try to do new innovative things. Organizational processes might not be ready to go all in and how do you avoid the worries of just getting locked into a cloud from datacenter?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11</a:t>
            </a:fld>
            <a:endParaRPr lang="en-US" dirty="0"/>
          </a:p>
        </p:txBody>
      </p:sp>
    </p:spTree>
    <p:extLst>
      <p:ext uri="{BB962C8B-B14F-4D97-AF65-F5344CB8AC3E}">
        <p14:creationId xmlns:p14="http://schemas.microsoft.com/office/powerpoint/2010/main" val="4159111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a:lnSpc>
                <a:spcPct val="90000"/>
              </a:lnSpc>
              <a:defRPr/>
            </a:pPr>
            <a:r>
              <a:rPr lang="en-AU" sz="1000" b="1" dirty="0">
                <a:latin typeface="Myriad Pro" charset="0"/>
              </a:rPr>
              <a:t>Benefits:</a:t>
            </a:r>
          </a:p>
          <a:p>
            <a:pPr>
              <a:lnSpc>
                <a:spcPct val="90000"/>
              </a:lnSpc>
              <a:defRPr/>
            </a:pPr>
            <a:r>
              <a:rPr lang="en-AU" sz="1000" dirty="0">
                <a:latin typeface="Myriad Pro" charset="0"/>
              </a:rPr>
              <a:t>Containers are more lightweight.</a:t>
            </a:r>
          </a:p>
          <a:p>
            <a:pPr>
              <a:lnSpc>
                <a:spcPct val="90000"/>
              </a:lnSpc>
              <a:defRPr/>
            </a:pPr>
            <a:r>
              <a:rPr lang="en-AU" sz="1000" dirty="0">
                <a:latin typeface="Myriad Pro" charset="0"/>
              </a:rPr>
              <a:t>No need for a guest OS. </a:t>
            </a:r>
          </a:p>
          <a:p>
            <a:pPr>
              <a:lnSpc>
                <a:spcPct val="90000"/>
              </a:lnSpc>
              <a:defRPr/>
            </a:pPr>
            <a:r>
              <a:rPr lang="en-AU" sz="1000" dirty="0">
                <a:latin typeface="Myriad Pro" charset="0"/>
              </a:rPr>
              <a:t>Rapid Development- </a:t>
            </a:r>
            <a:r>
              <a:rPr lang="en-US" sz="1000" b="0" i="0" kern="1200" dirty="0">
                <a:solidFill>
                  <a:schemeClr val="tx1"/>
                </a:solidFill>
                <a:effectLst/>
                <a:latin typeface="Arial" panose="020B0604020202020204" pitchFamily="34" charset="0"/>
                <a:ea typeface="+mn-ea"/>
                <a:cs typeface="Arial" panose="020B0604020202020204" pitchFamily="34" charset="0"/>
              </a:rPr>
              <a:t>it can create a container for every process and even does not boot an OS</a:t>
            </a:r>
            <a:endParaRPr lang="en-AU" sz="1000" dirty="0">
              <a:latin typeface="Myriad Pro" charset="0"/>
            </a:endParaRPr>
          </a:p>
          <a:p>
            <a:pPr>
              <a:lnSpc>
                <a:spcPct val="90000"/>
              </a:lnSpc>
              <a:defRPr/>
            </a:pPr>
            <a:r>
              <a:rPr lang="en-AU" sz="1000" dirty="0">
                <a:latin typeface="Myriad Pro" charset="0"/>
              </a:rPr>
              <a:t>Less resources.</a:t>
            </a:r>
          </a:p>
          <a:p>
            <a:pPr>
              <a:lnSpc>
                <a:spcPct val="90000"/>
              </a:lnSpc>
              <a:defRPr/>
            </a:pPr>
            <a:r>
              <a:rPr lang="en-AU" sz="1000" dirty="0">
                <a:latin typeface="Myriad Pro" charset="0"/>
              </a:rPr>
              <a:t>Greater portability</a:t>
            </a:r>
          </a:p>
          <a:p>
            <a:pPr>
              <a:lnSpc>
                <a:spcPct val="90000"/>
              </a:lnSpc>
              <a:defRPr/>
            </a:pPr>
            <a:r>
              <a:rPr lang="en-US" sz="1000" b="0" i="0" kern="1200" dirty="0">
                <a:solidFill>
                  <a:schemeClr val="tx1"/>
                </a:solidFill>
                <a:effectLst/>
                <a:latin typeface="Arial" panose="020B0604020202020204" pitchFamily="34" charset="0"/>
                <a:ea typeface="+mn-ea"/>
                <a:cs typeface="Arial" panose="020B0604020202020204" pitchFamily="34" charset="0"/>
              </a:rPr>
              <a:t>Docker works well as part of its pipelines along with tools such as Travis, Jenkins, AWS, Azure etc.,</a:t>
            </a:r>
            <a:endParaRPr lang="en-AU" sz="1000" dirty="0">
              <a:latin typeface="Myriad Pro"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anose="020B0604020202020204" pitchFamily="34" charset="0"/>
                <a:ea typeface="+mn-ea"/>
                <a:cs typeface="Arial" panose="020B0604020202020204" pitchFamily="34" charset="0"/>
              </a:rPr>
              <a:t>Security - Docker makes sure that applications that are running on containers are completely segregated and isolated from each other, from a security point of view, by granting complete control over traffic flow and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anose="020B0604020202020204" pitchFamily="34" charset="0"/>
                <a:ea typeface="+mn-ea"/>
                <a:cs typeface="Arial" panose="020B0604020202020204" pitchFamily="34" charset="0"/>
              </a:rPr>
              <a:t>Cost savings- Optimize use of infrastructure resources and streamline operations to save 50% of total cost</a:t>
            </a:r>
          </a:p>
          <a:p>
            <a:pPr rtl="0"/>
            <a:br>
              <a:rPr lang="en-US" b="0" dirty="0">
                <a:effectLst/>
              </a:rPr>
            </a:br>
            <a:endParaRPr lang="en-US" b="0" dirty="0">
              <a:effectLst/>
            </a:endParaRPr>
          </a:p>
        </p:txBody>
      </p:sp>
      <p:sp>
        <p:nvSpPr>
          <p:cNvPr id="4" name="Slide Number Placeholder 3"/>
          <p:cNvSpPr>
            <a:spLocks noGrp="1"/>
          </p:cNvSpPr>
          <p:nvPr>
            <p:ph type="sldNum" sz="quarter" idx="5"/>
          </p:nvPr>
        </p:nvSpPr>
        <p:spPr/>
        <p:txBody>
          <a:bodyPr/>
          <a:lstStyle/>
          <a:p>
            <a:fld id="{B3F977B6-3EAF-9E4C-9ACA-37B34D462247}" type="slidenum">
              <a:rPr lang="en-US" smtClean="0"/>
              <a:pPr/>
              <a:t>12</a:t>
            </a:fld>
            <a:endParaRPr lang="en-US" dirty="0"/>
          </a:p>
        </p:txBody>
      </p:sp>
    </p:spTree>
    <p:extLst>
      <p:ext uri="{BB962C8B-B14F-4D97-AF65-F5344CB8AC3E}">
        <p14:creationId xmlns:p14="http://schemas.microsoft.com/office/powerpoint/2010/main" val="177876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When I say it's super light, it's for example if you duplicate a container and add a modification to it, the latter will be a copy of the container with another piece that contains the difference, these are layers / layers a bit like with photo editing software:</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13</a:t>
            </a:fld>
            <a:endParaRPr lang="en-US" dirty="0"/>
          </a:p>
        </p:txBody>
      </p:sp>
    </p:spTree>
    <p:extLst>
      <p:ext uri="{BB962C8B-B14F-4D97-AF65-F5344CB8AC3E}">
        <p14:creationId xmlns:p14="http://schemas.microsoft.com/office/powerpoint/2010/main" val="1505426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1" i="0" kern="1200" dirty="0">
                <a:solidFill>
                  <a:schemeClr val="tx1"/>
                </a:solidFill>
                <a:effectLst/>
                <a:latin typeface="Arial" panose="020B0604020202020204" pitchFamily="34" charset="0"/>
                <a:ea typeface="+mn-ea"/>
                <a:cs typeface="Arial" panose="020B0604020202020204" pitchFamily="34" charset="0"/>
              </a:rPr>
              <a:t>Docker Client:</a:t>
            </a:r>
            <a:r>
              <a:rPr lang="en-US" sz="1000" b="0" i="0" kern="1200" dirty="0">
                <a:solidFill>
                  <a:schemeClr val="tx1"/>
                </a:solidFill>
                <a:effectLst/>
                <a:latin typeface="Arial" panose="020B0604020202020204" pitchFamily="34" charset="0"/>
                <a:ea typeface="+mn-ea"/>
                <a:cs typeface="Arial" panose="020B0604020202020204" pitchFamily="34" charset="0"/>
              </a:rPr>
              <a:t> This is the CLI (Command Line Interface) tool used to configure and interact with Docker. Whenever developers or users use the commands like </a:t>
            </a:r>
            <a:r>
              <a:rPr lang="en-US" dirty="0"/>
              <a:t>docker run</a:t>
            </a:r>
            <a:r>
              <a:rPr lang="en-US" sz="1000" b="0" i="0" kern="1200" dirty="0">
                <a:solidFill>
                  <a:schemeClr val="tx1"/>
                </a:solidFill>
                <a:effectLst/>
                <a:latin typeface="Arial" panose="020B0604020202020204" pitchFamily="34" charset="0"/>
                <a:ea typeface="+mn-ea"/>
                <a:cs typeface="Arial" panose="020B0604020202020204" pitchFamily="34" charset="0"/>
              </a:rPr>
              <a:t>   the client sends these commands to Docker daemon (</a:t>
            </a:r>
            <a:r>
              <a:rPr lang="en-US" sz="1000" b="0" i="0" kern="1200" dirty="0" err="1">
                <a:solidFill>
                  <a:schemeClr val="tx1"/>
                </a:solidFill>
                <a:effectLst/>
                <a:latin typeface="Arial" panose="020B0604020202020204" pitchFamily="34" charset="0"/>
                <a:ea typeface="+mn-ea"/>
                <a:cs typeface="Arial" panose="020B0604020202020204" pitchFamily="34" charset="0"/>
              </a:rPr>
              <a:t>dockerd</a:t>
            </a:r>
            <a:r>
              <a:rPr lang="en-US" sz="1000" b="0" i="0" kern="1200" dirty="0">
                <a:solidFill>
                  <a:schemeClr val="tx1"/>
                </a:solidFill>
                <a:effectLst/>
                <a:latin typeface="Arial" panose="020B0604020202020204" pitchFamily="34" charset="0"/>
                <a:ea typeface="+mn-ea"/>
                <a:cs typeface="Arial" panose="020B0604020202020204" pitchFamily="34" charset="0"/>
              </a:rPr>
              <a:t>) which carries them out. The docker command uses the Docker API and the Docker client can communicate with more than one daemon.</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Docker Daemon: </a:t>
            </a:r>
            <a:r>
              <a:rPr lang="en-US" sz="1000" b="0" i="0" kern="1200" dirty="0">
                <a:solidFill>
                  <a:schemeClr val="tx1"/>
                </a:solidFill>
                <a:effectLst/>
                <a:latin typeface="Arial" panose="020B0604020202020204" pitchFamily="34" charset="0"/>
                <a:ea typeface="+mn-ea"/>
                <a:cs typeface="Arial" panose="020B0604020202020204" pitchFamily="34" charset="0"/>
              </a:rPr>
              <a:t>This is the Docker server which runs as the daemon. This daemon listens to API requests and manages Docker objects (images, containers, networks, and volumes). A daemon can also communicate with other daemons to manage Docker services.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a:solidFill>
                  <a:schemeClr val="tx1"/>
                </a:solidFill>
                <a:effectLst/>
                <a:latin typeface="Arial" panose="020B0604020202020204" pitchFamily="34" charset="0"/>
                <a:ea typeface="+mn-ea"/>
                <a:cs typeface="Arial" panose="020B0604020202020204" pitchFamily="34" charset="0"/>
              </a:rPr>
              <a:t>Docker file:</a:t>
            </a:r>
            <a:r>
              <a:rPr lang="en-US" sz="1000" b="0" i="0" kern="1200" dirty="0">
                <a:solidFill>
                  <a:schemeClr val="tx1"/>
                </a:solidFill>
                <a:effectLst/>
                <a:latin typeface="Arial" panose="020B0604020202020204" pitchFamily="34" charset="0"/>
                <a:ea typeface="+mn-ea"/>
                <a:cs typeface="Arial" panose="020B0604020202020204" pitchFamily="34" charset="0"/>
              </a:rPr>
              <a:t> Used for building images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US" b="1" dirty="0"/>
              <a:t>Image</a:t>
            </a:r>
          </a:p>
          <a:p>
            <a:pPr marL="0" indent="0">
              <a:buNone/>
            </a:pPr>
            <a:r>
              <a:rPr lang="en-US" b="0" dirty="0"/>
              <a:t>The</a:t>
            </a:r>
            <a:r>
              <a:rPr lang="en-US" b="0" baseline="0" dirty="0"/>
              <a:t> static component that represents a on-running application</a:t>
            </a:r>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 later)</a:t>
            </a:r>
          </a:p>
          <a:p>
            <a:pPr marL="0" indent="0">
              <a:buNone/>
            </a:pPr>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Containers:</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Docker Registries:</a:t>
            </a:r>
            <a:r>
              <a:rPr lang="en-US" sz="1000" b="0" i="0" kern="1200" dirty="0">
                <a:solidFill>
                  <a:schemeClr val="tx1"/>
                </a:solidFill>
                <a:effectLst/>
                <a:latin typeface="Arial" panose="020B0604020202020204" pitchFamily="34" charset="0"/>
                <a:ea typeface="+mn-ea"/>
                <a:cs typeface="Arial" panose="020B0604020202020204" pitchFamily="34" charset="0"/>
              </a:rPr>
              <a:t> </a:t>
            </a:r>
          </a:p>
          <a:p>
            <a:r>
              <a:rPr lang="en-US" dirty="0"/>
              <a:t>The service that store, distributes and manages container images</a:t>
            </a:r>
          </a:p>
          <a:p>
            <a:r>
              <a:rPr lang="en-US" dirty="0"/>
              <a:t>Receives commands from Docker Client via Engine</a:t>
            </a:r>
          </a:p>
          <a:p>
            <a:r>
              <a:rPr lang="en-US" dirty="0"/>
              <a:t>Access control with public(</a:t>
            </a:r>
            <a:r>
              <a:rPr lang="en-US" dirty="0" err="1"/>
              <a:t>DockerHub</a:t>
            </a:r>
            <a:r>
              <a:rPr lang="en-US" dirty="0"/>
              <a:t>), private repos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Docker Engine:</a:t>
            </a:r>
            <a:r>
              <a:rPr lang="en-US" sz="1000" b="0" i="0" kern="1200" dirty="0">
                <a:solidFill>
                  <a:schemeClr val="tx1"/>
                </a:solidFill>
                <a:effectLst/>
                <a:latin typeface="Arial" panose="020B0604020202020204" pitchFamily="34" charset="0"/>
                <a:ea typeface="+mn-ea"/>
                <a:cs typeface="Arial" panose="020B0604020202020204" pitchFamily="34" charset="0"/>
              </a:rPr>
              <a:t> </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14</a:t>
            </a:fld>
            <a:endParaRPr lang="en-US" dirty="0"/>
          </a:p>
        </p:txBody>
      </p:sp>
    </p:spTree>
    <p:extLst>
      <p:ext uri="{BB962C8B-B14F-4D97-AF65-F5344CB8AC3E}">
        <p14:creationId xmlns:p14="http://schemas.microsoft.com/office/powerpoint/2010/main" val="319089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15</a:t>
            </a:fld>
            <a:endParaRPr lang="en-US" dirty="0"/>
          </a:p>
        </p:txBody>
      </p:sp>
    </p:spTree>
    <p:extLst>
      <p:ext uri="{BB962C8B-B14F-4D97-AF65-F5344CB8AC3E}">
        <p14:creationId xmlns:p14="http://schemas.microsoft.com/office/powerpoint/2010/main" val="259391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16</a:t>
            </a:fld>
            <a:endParaRPr lang="en-US" dirty="0"/>
          </a:p>
        </p:txBody>
      </p:sp>
    </p:spTree>
    <p:extLst>
      <p:ext uri="{BB962C8B-B14F-4D97-AF65-F5344CB8AC3E}">
        <p14:creationId xmlns:p14="http://schemas.microsoft.com/office/powerpoint/2010/main" val="2255139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Images			Containers			Registries</a:t>
            </a:r>
          </a:p>
          <a:p>
            <a:r>
              <a:rPr lang="en-US" sz="1000" b="0" i="0" kern="1200" dirty="0">
                <a:solidFill>
                  <a:schemeClr val="tx1"/>
                </a:solidFill>
                <a:effectLst/>
                <a:latin typeface="Arial" panose="020B0604020202020204" pitchFamily="34" charset="0"/>
                <a:ea typeface="+mn-ea"/>
                <a:cs typeface="Arial" panose="020B0604020202020204" pitchFamily="34" charset="0"/>
              </a:rPr>
              <a:t>An image is a static representation 	Container is runtime object or	An image is a static representation of the app</a:t>
            </a:r>
          </a:p>
          <a:p>
            <a:r>
              <a:rPr lang="en-US" sz="1000" b="0" i="0" kern="1200" dirty="0">
                <a:solidFill>
                  <a:schemeClr val="tx1"/>
                </a:solidFill>
                <a:effectLst/>
                <a:latin typeface="Arial" panose="020B0604020202020204" pitchFamily="34" charset="0"/>
                <a:ea typeface="+mn-ea"/>
                <a:cs typeface="Arial" panose="020B0604020202020204" pitchFamily="34" charset="0"/>
              </a:rPr>
              <a:t>of the app or service and its 		representation of an image		or service and its configuration and dependencies</a:t>
            </a:r>
          </a:p>
          <a:p>
            <a:r>
              <a:rPr lang="en-US" sz="1000" b="0" i="0" kern="1200" dirty="0">
                <a:solidFill>
                  <a:schemeClr val="tx1"/>
                </a:solidFill>
                <a:effectLst/>
                <a:latin typeface="Arial" panose="020B0604020202020204" pitchFamily="34" charset="0"/>
                <a:ea typeface="+mn-ea"/>
                <a:cs typeface="Arial" panose="020B0604020202020204" pitchFamily="34" charset="0"/>
              </a:rPr>
              <a:t>configuration and dependencies.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An image is an instance of a container.  	Containers are lightweight &amp; portable	A Docker image is built up from a series of layers</a:t>
            </a:r>
          </a:p>
          <a:p>
            <a:r>
              <a:rPr lang="en-US" sz="1000" b="0" i="0" kern="1200" dirty="0">
                <a:solidFill>
                  <a:schemeClr val="tx1"/>
                </a:solidFill>
                <a:effectLst/>
                <a:latin typeface="Arial" panose="020B0604020202020204" pitchFamily="34" charset="0"/>
                <a:ea typeface="+mn-ea"/>
                <a:cs typeface="Arial" panose="020B0604020202020204" pitchFamily="34" charset="0"/>
              </a:rPr>
              <a:t>When an image is started, it gives 	encapsulation of  an environment where</a:t>
            </a:r>
          </a:p>
          <a:p>
            <a:r>
              <a:rPr lang="en-US" sz="1000" b="0" i="0" kern="1200" dirty="0">
                <a:solidFill>
                  <a:schemeClr val="tx1"/>
                </a:solidFill>
                <a:effectLst/>
                <a:latin typeface="Arial" panose="020B0604020202020204" pitchFamily="34" charset="0"/>
                <a:ea typeface="+mn-ea"/>
                <a:cs typeface="Arial" panose="020B0604020202020204" pitchFamily="34" charset="0"/>
              </a:rPr>
              <a:t>running container of an image.	applications are run</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17</a:t>
            </a:fld>
            <a:endParaRPr lang="en-US" dirty="0"/>
          </a:p>
        </p:txBody>
      </p:sp>
    </p:spTree>
    <p:extLst>
      <p:ext uri="{BB962C8B-B14F-4D97-AF65-F5344CB8AC3E}">
        <p14:creationId xmlns:p14="http://schemas.microsoft.com/office/powerpoint/2010/main" val="3373396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18</a:t>
            </a:fld>
            <a:endParaRPr lang="en-US" dirty="0"/>
          </a:p>
        </p:txBody>
      </p:sp>
    </p:spTree>
    <p:extLst>
      <p:ext uri="{BB962C8B-B14F-4D97-AF65-F5344CB8AC3E}">
        <p14:creationId xmlns:p14="http://schemas.microsoft.com/office/powerpoint/2010/main" val="1556268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19</a:t>
            </a:fld>
            <a:endParaRPr lang="en-US" dirty="0"/>
          </a:p>
        </p:txBody>
      </p:sp>
    </p:spTree>
    <p:extLst>
      <p:ext uri="{BB962C8B-B14F-4D97-AF65-F5344CB8AC3E}">
        <p14:creationId xmlns:p14="http://schemas.microsoft.com/office/powerpoint/2010/main" val="979035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20</a:t>
            </a:fld>
            <a:endParaRPr lang="en-US" dirty="0"/>
          </a:p>
        </p:txBody>
      </p:sp>
    </p:spTree>
    <p:extLst>
      <p:ext uri="{BB962C8B-B14F-4D97-AF65-F5344CB8AC3E}">
        <p14:creationId xmlns:p14="http://schemas.microsoft.com/office/powerpoint/2010/main" val="42021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a:t>
            </a:fld>
            <a:endParaRPr lang="en-US" dirty="0"/>
          </a:p>
        </p:txBody>
      </p:sp>
    </p:spTree>
    <p:extLst>
      <p:ext uri="{BB962C8B-B14F-4D97-AF65-F5344CB8AC3E}">
        <p14:creationId xmlns:p14="http://schemas.microsoft.com/office/powerpoint/2010/main" val="2178192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21</a:t>
            </a:fld>
            <a:endParaRPr lang="en-US" dirty="0"/>
          </a:p>
        </p:txBody>
      </p:sp>
    </p:spTree>
    <p:extLst>
      <p:ext uri="{BB962C8B-B14F-4D97-AF65-F5344CB8AC3E}">
        <p14:creationId xmlns:p14="http://schemas.microsoft.com/office/powerpoint/2010/main" val="10768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22</a:t>
            </a:fld>
            <a:endParaRPr lang="en-US" dirty="0"/>
          </a:p>
        </p:txBody>
      </p:sp>
    </p:spTree>
    <p:extLst>
      <p:ext uri="{BB962C8B-B14F-4D97-AF65-F5344CB8AC3E}">
        <p14:creationId xmlns:p14="http://schemas.microsoft.com/office/powerpoint/2010/main" val="246435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A</a:t>
            </a:r>
            <a:r>
              <a:rPr lang="en-US" baseline="0" dirty="0"/>
              <a:t> </a:t>
            </a:r>
            <a:r>
              <a:rPr lang="en-US" baseline="0" dirty="0" err="1"/>
              <a:t>Dockerfile</a:t>
            </a:r>
            <a:r>
              <a:rPr lang="en-US" baseline="0" dirty="0"/>
              <a:t> describes how to build a docker image (using the ‘docker build’ command). The commands in the file are a mix of commands  you’d actually run to install an application locally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23</a:t>
            </a:fld>
            <a:endParaRPr lang="en-US" dirty="0"/>
          </a:p>
        </p:txBody>
      </p:sp>
    </p:spTree>
    <p:extLst>
      <p:ext uri="{BB962C8B-B14F-4D97-AF65-F5344CB8AC3E}">
        <p14:creationId xmlns:p14="http://schemas.microsoft.com/office/powerpoint/2010/main" val="3503911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24</a:t>
            </a:fld>
            <a:endParaRPr lang="en-US" dirty="0"/>
          </a:p>
        </p:txBody>
      </p:sp>
    </p:spTree>
    <p:extLst>
      <p:ext uri="{BB962C8B-B14F-4D97-AF65-F5344CB8AC3E}">
        <p14:creationId xmlns:p14="http://schemas.microsoft.com/office/powerpoint/2010/main" val="4255502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25</a:t>
            </a:fld>
            <a:endParaRPr lang="en-US" dirty="0"/>
          </a:p>
        </p:txBody>
      </p:sp>
    </p:spTree>
    <p:extLst>
      <p:ext uri="{BB962C8B-B14F-4D97-AF65-F5344CB8AC3E}">
        <p14:creationId xmlns:p14="http://schemas.microsoft.com/office/powerpoint/2010/main" val="1406063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26</a:t>
            </a:fld>
            <a:endParaRPr lang="en-US" dirty="0"/>
          </a:p>
        </p:txBody>
      </p:sp>
    </p:spTree>
    <p:extLst>
      <p:ext uri="{BB962C8B-B14F-4D97-AF65-F5344CB8AC3E}">
        <p14:creationId xmlns:p14="http://schemas.microsoft.com/office/powerpoint/2010/main" val="68922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This </a:t>
            </a:r>
            <a:r>
              <a:rPr lang="en-US" dirty="0" err="1"/>
              <a:t>Dockerfile</a:t>
            </a:r>
            <a:r>
              <a:rPr lang="en-US" baseline="0" dirty="0"/>
              <a:t> builds a simple flask-based python webapp. </a:t>
            </a:r>
          </a:p>
          <a:p>
            <a:endParaRPr lang="en-US" dirty="0"/>
          </a:p>
          <a:p>
            <a:r>
              <a:rPr lang="en-US" dirty="0"/>
              <a:t>Let’s step</a:t>
            </a:r>
            <a:r>
              <a:rPr lang="en-US" baseline="0" dirty="0"/>
              <a:t> through the </a:t>
            </a:r>
            <a:r>
              <a:rPr lang="en-US" baseline="0" dirty="0" err="1"/>
              <a:t>Dockerfile</a:t>
            </a:r>
            <a:r>
              <a:rPr lang="en-US" baseline="0" dirty="0"/>
              <a:t>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Requirements.txt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(app.py)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index.html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27</a:t>
            </a:fld>
            <a:endParaRPr lang="en-US" dirty="0"/>
          </a:p>
        </p:txBody>
      </p:sp>
    </p:spTree>
    <p:extLst>
      <p:ext uri="{BB962C8B-B14F-4D97-AF65-F5344CB8AC3E}">
        <p14:creationId xmlns:p14="http://schemas.microsoft.com/office/powerpoint/2010/main" val="26552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Each action in a docker file creates a new layer in the image. </a:t>
            </a:r>
          </a:p>
          <a:p>
            <a:endParaRPr lang="en-US" dirty="0"/>
          </a:p>
          <a:p>
            <a:r>
              <a:rPr lang="en-US" dirty="0"/>
              <a:t>If</a:t>
            </a:r>
            <a:r>
              <a:rPr lang="en-US" baseline="0" dirty="0"/>
              <a:t> we visualize our earlier </a:t>
            </a:r>
            <a:r>
              <a:rPr lang="en-US" baseline="0" dirty="0" err="1"/>
              <a:t>dockerfile</a:t>
            </a:r>
            <a:r>
              <a:rPr lang="en-US" baseline="0" dirty="0"/>
              <a:t> example, you can see the changes in the image that each step created (we only show the first five commands). Images are built from the bottom up, so any change made by a subsequent step, is layered on top of the previous changes already made. </a:t>
            </a:r>
          </a:p>
          <a:p>
            <a:endParaRPr lang="en-US" baseline="0" dirty="0"/>
          </a:p>
          <a:p>
            <a:r>
              <a:rPr lang="en-US" baseline="0" dirty="0"/>
              <a:t>Image layers can be shared between different images. This means that the layers are not duplicated on your Docker host (or on the Registry when they’re pushed). Depending on the underlying filesystem each of these layers is represented by a directory on the Docker host. </a:t>
            </a:r>
          </a:p>
          <a:p>
            <a:endParaRPr lang="en-US" baseline="0" dirty="0"/>
          </a:p>
          <a:p>
            <a:r>
              <a:rPr lang="en-US" baseline="0" dirty="0"/>
              <a:t>You’ll notice if you ever look at a complicated </a:t>
            </a:r>
            <a:r>
              <a:rPr lang="en-US" baseline="0" dirty="0" err="1"/>
              <a:t>dockerfile</a:t>
            </a:r>
            <a:r>
              <a:rPr lang="en-US" baseline="0" dirty="0"/>
              <a:t> that authors will work to put as many commands into a single line by concatenating them together. This is to reduce the numbers of layers in an image. </a:t>
            </a:r>
          </a:p>
          <a:p>
            <a:endParaRPr lang="en-US" baseline="0" dirty="0"/>
          </a:p>
          <a:p>
            <a:r>
              <a:rPr lang="en-US" baseline="0" dirty="0"/>
              <a:t>When you do a docker run command, an additional read / write layer is added to the image. An important point is that even if you started 100 containers, all that is created is 100 Read / Write layers, and they all point back to the read only image on the host.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28</a:t>
            </a:fld>
            <a:endParaRPr lang="en-US" dirty="0"/>
          </a:p>
        </p:txBody>
      </p:sp>
    </p:spTree>
    <p:extLst>
      <p:ext uri="{BB962C8B-B14F-4D97-AF65-F5344CB8AC3E}">
        <p14:creationId xmlns:p14="http://schemas.microsoft.com/office/powerpoint/2010/main" val="1445609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29</a:t>
            </a:fld>
            <a:endParaRPr lang="en-US" dirty="0"/>
          </a:p>
        </p:txBody>
      </p:sp>
    </p:spTree>
    <p:extLst>
      <p:ext uri="{BB962C8B-B14F-4D97-AF65-F5344CB8AC3E}">
        <p14:creationId xmlns:p14="http://schemas.microsoft.com/office/powerpoint/2010/main" val="1456948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30</a:t>
            </a:fld>
            <a:endParaRPr lang="en-US" dirty="0"/>
          </a:p>
        </p:txBody>
      </p:sp>
    </p:spTree>
    <p:extLst>
      <p:ext uri="{BB962C8B-B14F-4D97-AF65-F5344CB8AC3E}">
        <p14:creationId xmlns:p14="http://schemas.microsoft.com/office/powerpoint/2010/main" val="410527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rtl="0">
              <a:spcBef>
                <a:spcPts val="0"/>
              </a:spcBef>
              <a:buNone/>
            </a:pPr>
            <a:r>
              <a:rPr lang="en-US" sz="1000" b="0" i="0" u="none" strike="noStrike" cap="none" dirty="0">
                <a:solidFill>
                  <a:schemeClr val="dk1"/>
                </a:solidFill>
                <a:latin typeface="Calibri"/>
                <a:ea typeface="Calibri"/>
                <a:cs typeface="Calibri"/>
                <a:sym typeface="Calibri"/>
              </a:rPr>
              <a:t>Build, Ship, Run</a:t>
            </a:r>
            <a:r>
              <a:rPr lang="en-US" sz="10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000" b="0" i="0" u="none" strike="noStrike" cap="none" baseline="0" dirty="0" err="1">
                <a:solidFill>
                  <a:schemeClr val="dk1"/>
                </a:solidFill>
                <a:latin typeface="Calibri"/>
                <a:ea typeface="Calibri"/>
                <a:cs typeface="Calibri"/>
                <a:sym typeface="Calibri"/>
              </a:rPr>
              <a:t>.Net</a:t>
            </a:r>
            <a:r>
              <a:rPr lang="en-US" sz="1000" b="0" i="0" u="none" strike="noStrike" cap="none" baseline="0" dirty="0">
                <a:solidFill>
                  <a:schemeClr val="dk1"/>
                </a:solidFill>
                <a:latin typeface="Calibri"/>
                <a:ea typeface="Calibri"/>
                <a:cs typeface="Calibri"/>
                <a:sym typeface="Calibri"/>
              </a:rPr>
              <a:t>, ASP, Java, Ruby, Redis, </a:t>
            </a:r>
            <a:r>
              <a:rPr lang="en-US" sz="1000" b="0" i="0" u="none" strike="noStrike" cap="none" baseline="0" dirty="0" err="1">
                <a:solidFill>
                  <a:schemeClr val="dk1"/>
                </a:solidFill>
                <a:latin typeface="Calibri"/>
                <a:ea typeface="Calibri"/>
                <a:cs typeface="Calibri"/>
                <a:sym typeface="Calibri"/>
              </a:rPr>
              <a:t>etc</a:t>
            </a:r>
            <a:r>
              <a:rPr lang="en-US" sz="10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Move applications seamlessly from dev to test to production. </a:t>
            </a:r>
            <a:endParaRPr lang="en-US" sz="1000" b="0" i="0" u="none" strike="noStrike" cap="none" dirty="0">
              <a:solidFill>
                <a:schemeClr val="dk1"/>
              </a:solidFill>
              <a:latin typeface="Calibri"/>
              <a:ea typeface="Calibri"/>
              <a:cs typeface="Calibri"/>
              <a:sym typeface="Calibri"/>
            </a:endParaRP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a:t>
            </a:fld>
            <a:endParaRPr lang="en-US" dirty="0"/>
          </a:p>
        </p:txBody>
      </p:sp>
    </p:spTree>
    <p:extLst>
      <p:ext uri="{BB962C8B-B14F-4D97-AF65-F5344CB8AC3E}">
        <p14:creationId xmlns:p14="http://schemas.microsoft.com/office/powerpoint/2010/main" val="3266243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The CMD command​ </a:t>
            </a:r>
            <a:r>
              <a:rPr lang="en-US" sz="1000" b="1" i="0" kern="1200" dirty="0">
                <a:solidFill>
                  <a:schemeClr val="tx1"/>
                </a:solidFill>
                <a:effectLst/>
                <a:latin typeface="Arial" panose="020B0604020202020204" pitchFamily="34" charset="0"/>
                <a:ea typeface="+mn-ea"/>
                <a:cs typeface="Arial" panose="020B0604020202020204" pitchFamily="34" charset="0"/>
              </a:rPr>
              <a:t>specifies the instruction that is to be executed when a Docker container starts</a:t>
            </a:r>
            <a:r>
              <a:rPr lang="en-US" sz="1000" b="0" i="0" kern="1200" dirty="0">
                <a:solidFill>
                  <a:schemeClr val="tx1"/>
                </a:solidFill>
                <a:effectLst/>
                <a:latin typeface="Arial" panose="020B0604020202020204" pitchFamily="34" charset="0"/>
                <a:ea typeface="+mn-ea"/>
                <a:cs typeface="Arial" panose="020B0604020202020204" pitchFamily="34" charset="0"/>
              </a:rPr>
              <a:t>. ... For example, the user may need to run an executable .exe file or a Bash terminal as soon as the container starts – t​he CMD command can be used to handle such requests.</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31</a:t>
            </a:fld>
            <a:endParaRPr lang="en-US" dirty="0"/>
          </a:p>
        </p:txBody>
      </p:sp>
    </p:spTree>
    <p:extLst>
      <p:ext uri="{BB962C8B-B14F-4D97-AF65-F5344CB8AC3E}">
        <p14:creationId xmlns:p14="http://schemas.microsoft.com/office/powerpoint/2010/main" val="3642384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Docker </a:t>
            </a:r>
            <a:r>
              <a:rPr lang="en-US" sz="1000" b="0" i="0" kern="1200" dirty="0" err="1">
                <a:solidFill>
                  <a:schemeClr val="tx1"/>
                </a:solidFill>
                <a:effectLst/>
                <a:latin typeface="Arial" panose="020B0604020202020204" pitchFamily="34" charset="0"/>
                <a:ea typeface="+mn-ea"/>
                <a:cs typeface="Arial" panose="020B0604020202020204" pitchFamily="34" charset="0"/>
              </a:rPr>
              <a:t>entrypoint</a:t>
            </a:r>
            <a:r>
              <a:rPr lang="en-US" sz="1000" b="0" i="0" kern="1200" dirty="0">
                <a:solidFill>
                  <a:schemeClr val="tx1"/>
                </a:solidFill>
                <a:effectLst/>
                <a:latin typeface="Arial" panose="020B0604020202020204" pitchFamily="34" charset="0"/>
                <a:ea typeface="+mn-ea"/>
                <a:cs typeface="Arial" panose="020B0604020202020204" pitchFamily="34" charset="0"/>
              </a:rPr>
              <a:t> is a </a:t>
            </a:r>
            <a:r>
              <a:rPr lang="en-US" sz="1000" b="0" i="0" kern="1200" dirty="0" err="1">
                <a:solidFill>
                  <a:schemeClr val="tx1"/>
                </a:solidFill>
                <a:effectLst/>
                <a:latin typeface="Arial" panose="020B0604020202020204" pitchFamily="34" charset="0"/>
                <a:ea typeface="+mn-ea"/>
                <a:cs typeface="Arial" panose="020B0604020202020204" pitchFamily="34" charset="0"/>
              </a:rPr>
              <a:t>Dockerfile</a:t>
            </a:r>
            <a:r>
              <a:rPr lang="en-US" sz="1000" b="0" i="0" kern="1200" dirty="0">
                <a:solidFill>
                  <a:schemeClr val="tx1"/>
                </a:solidFill>
                <a:effectLst/>
                <a:latin typeface="Arial" panose="020B0604020202020204" pitchFamily="34" charset="0"/>
                <a:ea typeface="+mn-ea"/>
                <a:cs typeface="Arial" panose="020B0604020202020204" pitchFamily="34" charset="0"/>
              </a:rPr>
              <a:t> directive or instruction that is used to specify the executable which should run when a container is started from a Docker image. It has two forms, the first one is the ‘exec’ form and the second one is the ‘shell’ form. If there is no </a:t>
            </a:r>
            <a:r>
              <a:rPr lang="en-US" sz="1000" b="0" i="0" kern="1200" dirty="0" err="1">
                <a:solidFill>
                  <a:schemeClr val="tx1"/>
                </a:solidFill>
                <a:effectLst/>
                <a:latin typeface="Arial" panose="020B0604020202020204" pitchFamily="34" charset="0"/>
                <a:ea typeface="+mn-ea"/>
                <a:cs typeface="Arial" panose="020B0604020202020204" pitchFamily="34" charset="0"/>
              </a:rPr>
              <a:t>entrypoint</a:t>
            </a:r>
            <a:r>
              <a:rPr lang="en-US" sz="1000" b="0" i="0" kern="1200" dirty="0">
                <a:solidFill>
                  <a:schemeClr val="tx1"/>
                </a:solidFill>
                <a:effectLst/>
                <a:latin typeface="Arial" panose="020B0604020202020204" pitchFamily="34" charset="0"/>
                <a:ea typeface="+mn-ea"/>
                <a:cs typeface="Arial" panose="020B0604020202020204" pitchFamily="34" charset="0"/>
              </a:rPr>
              <a:t> or CMD specified in the Docker image, it starts and exits at the same time that means container stops automatically so, we must have to specify </a:t>
            </a:r>
            <a:r>
              <a:rPr lang="en-US" sz="1000" b="0" i="0" kern="1200" dirty="0" err="1">
                <a:solidFill>
                  <a:schemeClr val="tx1"/>
                </a:solidFill>
                <a:effectLst/>
                <a:latin typeface="Arial" panose="020B0604020202020204" pitchFamily="34" charset="0"/>
                <a:ea typeface="+mn-ea"/>
                <a:cs typeface="Arial" panose="020B0604020202020204" pitchFamily="34" charset="0"/>
              </a:rPr>
              <a:t>entrypoint</a:t>
            </a:r>
            <a:r>
              <a:rPr lang="en-US" sz="1000" b="0" i="0" kern="1200" dirty="0">
                <a:solidFill>
                  <a:schemeClr val="tx1"/>
                </a:solidFill>
                <a:effectLst/>
                <a:latin typeface="Arial" panose="020B0604020202020204" pitchFamily="34" charset="0"/>
                <a:ea typeface="+mn-ea"/>
                <a:cs typeface="Arial" panose="020B0604020202020204" pitchFamily="34" charset="0"/>
              </a:rPr>
              <a:t> or CMD so that when we will start the container it should execute something rather than going to stop.</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32</a:t>
            </a:fld>
            <a:endParaRPr lang="en-US" dirty="0"/>
          </a:p>
        </p:txBody>
      </p:sp>
    </p:spTree>
    <p:extLst>
      <p:ext uri="{BB962C8B-B14F-4D97-AF65-F5344CB8AC3E}">
        <p14:creationId xmlns:p14="http://schemas.microsoft.com/office/powerpoint/2010/main" val="573648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We can override the ENTRYPOINT instruction while starting the container using the ‘–</a:t>
            </a:r>
            <a:r>
              <a:rPr lang="en-US" sz="1000" b="0" i="0" kern="1200" dirty="0" err="1">
                <a:solidFill>
                  <a:schemeClr val="tx1"/>
                </a:solidFill>
                <a:effectLst/>
                <a:latin typeface="Arial" panose="020B0604020202020204" pitchFamily="34" charset="0"/>
                <a:ea typeface="+mn-ea"/>
                <a:cs typeface="Arial" panose="020B0604020202020204" pitchFamily="34" charset="0"/>
              </a:rPr>
              <a:t>entrypoint</a:t>
            </a:r>
            <a:r>
              <a:rPr lang="en-US" sz="1000" b="0" i="0" kern="1200" dirty="0">
                <a:solidFill>
                  <a:schemeClr val="tx1"/>
                </a:solidFill>
                <a:effectLst/>
                <a:latin typeface="Arial" panose="020B0604020202020204" pitchFamily="34" charset="0"/>
                <a:ea typeface="+mn-ea"/>
                <a:cs typeface="Arial" panose="020B0604020202020204" pitchFamily="34" charset="0"/>
              </a:rPr>
              <a:t>’ flag. Also if we have multiple ENTRYPOINT instructions mentioned in </a:t>
            </a:r>
            <a:r>
              <a:rPr lang="en-US" sz="1000" b="0" i="0" kern="1200" dirty="0" err="1">
                <a:solidFill>
                  <a:schemeClr val="tx1"/>
                </a:solidFill>
                <a:effectLst/>
                <a:latin typeface="Arial" panose="020B0604020202020204" pitchFamily="34" charset="0"/>
                <a:ea typeface="+mn-ea"/>
                <a:cs typeface="Arial" panose="020B0604020202020204" pitchFamily="34" charset="0"/>
              </a:rPr>
              <a:t>Dockerfile</a:t>
            </a:r>
            <a:r>
              <a:rPr lang="en-US" sz="1000" b="0" i="0" kern="1200" dirty="0">
                <a:solidFill>
                  <a:schemeClr val="tx1"/>
                </a:solidFill>
                <a:effectLst/>
                <a:latin typeface="Arial" panose="020B0604020202020204" pitchFamily="34" charset="0"/>
                <a:ea typeface="+mn-ea"/>
                <a:cs typeface="Arial" panose="020B0604020202020204" pitchFamily="34" charset="0"/>
              </a:rPr>
              <a:t> then the last ENTRYPOINT will have an effect.</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33</a:t>
            </a:fld>
            <a:endParaRPr lang="en-US" dirty="0"/>
          </a:p>
        </p:txBody>
      </p:sp>
    </p:spTree>
    <p:extLst>
      <p:ext uri="{BB962C8B-B14F-4D97-AF65-F5344CB8AC3E}">
        <p14:creationId xmlns:p14="http://schemas.microsoft.com/office/powerpoint/2010/main" val="1800810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The VOLUME command will </a:t>
            </a:r>
            <a:r>
              <a:rPr lang="en-US" sz="1000" b="1" i="0" kern="1200" dirty="0">
                <a:solidFill>
                  <a:schemeClr val="tx1"/>
                </a:solidFill>
                <a:effectLst/>
                <a:latin typeface="Arial" panose="020B0604020202020204" pitchFamily="34" charset="0"/>
                <a:ea typeface="+mn-ea"/>
                <a:cs typeface="Arial" panose="020B0604020202020204" pitchFamily="34" charset="0"/>
              </a:rPr>
              <a:t>specify a mount point in the container</a:t>
            </a:r>
            <a:r>
              <a:rPr lang="en-US" sz="1000" b="0" i="0" kern="1200" dirty="0">
                <a:solidFill>
                  <a:schemeClr val="tx1"/>
                </a:solidFill>
                <a:effectLst/>
                <a:latin typeface="Arial" panose="020B0604020202020204" pitchFamily="34" charset="0"/>
                <a:ea typeface="+mn-ea"/>
                <a:cs typeface="Arial" panose="020B0604020202020204" pitchFamily="34" charset="0"/>
              </a:rPr>
              <a:t>. This mount point will be mapped to a location on the host that is either specified when the container is created or if not specified chosen automatically from a directory created in /var/lib/docker/volumes.</a:t>
            </a:r>
          </a:p>
          <a:p>
            <a:r>
              <a:rPr lang="en-US" sz="1000" b="0" i="0" kern="1200" dirty="0">
                <a:solidFill>
                  <a:schemeClr val="tx1"/>
                </a:solidFill>
                <a:effectLst/>
                <a:latin typeface="Arial" panose="020B0604020202020204" pitchFamily="34" charset="0"/>
                <a:ea typeface="+mn-ea"/>
                <a:cs typeface="Arial" panose="020B0604020202020204" pitchFamily="34" charset="0"/>
              </a:rPr>
              <a:t>Docker volumes are </a:t>
            </a:r>
            <a:r>
              <a:rPr lang="en-US" sz="1000" b="1" i="0" kern="1200" dirty="0">
                <a:solidFill>
                  <a:schemeClr val="tx1"/>
                </a:solidFill>
                <a:effectLst/>
                <a:latin typeface="Arial" panose="020B0604020202020204" pitchFamily="34" charset="0"/>
                <a:ea typeface="+mn-ea"/>
                <a:cs typeface="Arial" panose="020B0604020202020204" pitchFamily="34" charset="0"/>
              </a:rPr>
              <a:t>file systems mounted on Docker containers to preserve data generated by the running container</a:t>
            </a:r>
            <a:r>
              <a:rPr lang="en-US" sz="1000" b="0" i="0" kern="1200" dirty="0">
                <a:solidFill>
                  <a:schemeClr val="tx1"/>
                </a:solidFill>
                <a:effectLst/>
                <a:latin typeface="Arial" panose="020B0604020202020204" pitchFamily="34" charset="0"/>
                <a:ea typeface="+mn-ea"/>
                <a:cs typeface="Arial" panose="020B0604020202020204" pitchFamily="34" charset="0"/>
              </a:rPr>
              <a:t>. The volumes are stored on the host, independent of the container life cycle. This allows users to back up data and share file systems between containers easily</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34</a:t>
            </a:fld>
            <a:endParaRPr lang="en-US" dirty="0"/>
          </a:p>
        </p:txBody>
      </p:sp>
    </p:spTree>
    <p:extLst>
      <p:ext uri="{BB962C8B-B14F-4D97-AF65-F5344CB8AC3E}">
        <p14:creationId xmlns:p14="http://schemas.microsoft.com/office/powerpoint/2010/main" val="3938962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the 1.0 version of the </a:t>
            </a:r>
            <a:r>
              <a:rPr lang="en-US" baseline="0" dirty="0" err="1"/>
              <a:t>Catweb</a:t>
            </a:r>
            <a:r>
              <a:rPr lang="en-US" baseline="0" dirty="0"/>
              <a:t> image from the </a:t>
            </a:r>
            <a:r>
              <a:rPr lang="en-US" baseline="0" dirty="0" err="1"/>
              <a:t>mikegcoleman</a:t>
            </a:r>
            <a:r>
              <a:rPr lang="en-US" baseline="0" dirty="0"/>
              <a:t> repo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a:t>
            </a:r>
            <a:r>
              <a:rPr lang="en-US" baseline="0" dirty="0" err="1"/>
              <a:t>mikegcoleman</a:t>
            </a:r>
            <a:r>
              <a:rPr lang="en-US" baseline="0" dirty="0"/>
              <a:t>/</a:t>
            </a:r>
            <a:r>
              <a:rPr lang="en-US" baseline="0" dirty="0" err="1"/>
              <a:t>catweb</a:t>
            </a:r>
            <a:r>
              <a:rPr lang="en-US" baseline="0" dirty="0"/>
              <a:t> image we pulled earlier -d tells docker It should start the application in detached mode (running in the </a:t>
            </a:r>
            <a:r>
              <a:rPr lang="en-US" baseline="0" dirty="0" err="1"/>
              <a:t>backgorund</a:t>
            </a:r>
            <a:r>
              <a:rPr lang="en-US" baseline="0" dirty="0"/>
              <a:t>) and –p 5000:5000 tells docker engine that any requests coming into port 5000 on the host should be directed to port 5000 on this container. –name </a:t>
            </a:r>
            <a:r>
              <a:rPr lang="en-US" baseline="0" dirty="0" err="1"/>
              <a:t>catweb</a:t>
            </a:r>
            <a:r>
              <a:rPr lang="en-US" baseline="0" dirty="0"/>
              <a:t>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a:t>
            </a:r>
            <a:r>
              <a:rPr lang="en-US" baseline="0" dirty="0" err="1"/>
              <a:t>catweb</a:t>
            </a:r>
            <a:r>
              <a:rPr lang="en-US" baseline="0" dirty="0"/>
              <a:t> in our example) or the container ID (every image and container are assigned a unique ID)</a:t>
            </a:r>
          </a:p>
          <a:p>
            <a:endParaRPr lang="en-US" baseline="0" dirty="0"/>
          </a:p>
          <a:p>
            <a:r>
              <a:rPr lang="en-US" baseline="0" dirty="0"/>
              <a:t>Docker rm removes the stopped container. if you specify rm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a:p>
            <a:endParaRPr lang="en-US" baseline="0" dirty="0"/>
          </a:p>
          <a:p>
            <a:r>
              <a:rPr lang="en-US" baseline="0" dirty="0"/>
              <a:t>Docker build will create a new image from a docker file. In this example we are creating an image called </a:t>
            </a:r>
            <a:r>
              <a:rPr lang="en-US" baseline="0" dirty="0" err="1"/>
              <a:t>mikegcoleman</a:t>
            </a:r>
            <a:r>
              <a:rPr lang="en-US" baseline="0" dirty="0"/>
              <a:t>/</a:t>
            </a:r>
            <a:r>
              <a:rPr lang="en-US" baseline="0" dirty="0" err="1"/>
              <a:t>catweb</a:t>
            </a:r>
            <a:r>
              <a:rPr lang="en-US" baseline="0" dirty="0"/>
              <a:t> and we’re tagging it with a 2.0 version number. The period says to build the image from the docker file in the current directory. You can explicitly specify a path to your </a:t>
            </a:r>
            <a:r>
              <a:rPr lang="en-US" baseline="0" dirty="0" err="1"/>
              <a:t>dockerfile</a:t>
            </a:r>
            <a:r>
              <a:rPr lang="en-US" baseline="0" dirty="0"/>
              <a:t> if you so choose</a:t>
            </a:r>
          </a:p>
          <a:p>
            <a:endParaRPr lang="en-US" baseline="0" dirty="0"/>
          </a:p>
          <a:p>
            <a:r>
              <a:rPr lang="en-US" baseline="0" dirty="0"/>
              <a:t>Docker push is the opposite of Docker – it pushes an image up to a registry. In this case we’re pushing our newly created docker image up on to hub.</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35</a:t>
            </a:fld>
            <a:endParaRPr lang="en-US" dirty="0"/>
          </a:p>
        </p:txBody>
      </p:sp>
    </p:spTree>
    <p:extLst>
      <p:ext uri="{BB962C8B-B14F-4D97-AF65-F5344CB8AC3E}">
        <p14:creationId xmlns:p14="http://schemas.microsoft.com/office/powerpoint/2010/main" val="3784187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36</a:t>
            </a:fld>
            <a:endParaRPr lang="en-US" dirty="0"/>
          </a:p>
        </p:txBody>
      </p:sp>
    </p:spTree>
    <p:extLst>
      <p:ext uri="{BB962C8B-B14F-4D97-AF65-F5344CB8AC3E}">
        <p14:creationId xmlns:p14="http://schemas.microsoft.com/office/powerpoint/2010/main" val="1723106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37</a:t>
            </a:fld>
            <a:endParaRPr lang="en-US" dirty="0"/>
          </a:p>
        </p:txBody>
      </p:sp>
    </p:spTree>
    <p:extLst>
      <p:ext uri="{BB962C8B-B14F-4D97-AF65-F5344CB8AC3E}">
        <p14:creationId xmlns:p14="http://schemas.microsoft.com/office/powerpoint/2010/main" val="2695911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38</a:t>
            </a:fld>
            <a:endParaRPr lang="en-US" dirty="0"/>
          </a:p>
        </p:txBody>
      </p:sp>
    </p:spTree>
    <p:extLst>
      <p:ext uri="{BB962C8B-B14F-4D97-AF65-F5344CB8AC3E}">
        <p14:creationId xmlns:p14="http://schemas.microsoft.com/office/powerpoint/2010/main" val="798984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39</a:t>
            </a:fld>
            <a:endParaRPr lang="en-US" dirty="0"/>
          </a:p>
        </p:txBody>
      </p:sp>
    </p:spTree>
    <p:extLst>
      <p:ext uri="{BB962C8B-B14F-4D97-AF65-F5344CB8AC3E}">
        <p14:creationId xmlns:p14="http://schemas.microsoft.com/office/powerpoint/2010/main" val="3376641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40</a:t>
            </a:fld>
            <a:endParaRPr lang="en-US" dirty="0"/>
          </a:p>
        </p:txBody>
      </p:sp>
    </p:spTree>
    <p:extLst>
      <p:ext uri="{BB962C8B-B14F-4D97-AF65-F5344CB8AC3E}">
        <p14:creationId xmlns:p14="http://schemas.microsoft.com/office/powerpoint/2010/main" val="1524708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maintaining multiple technology stacks across multiple environments was a nightmare earlier. On top of this, one has to also worry about migrating to a different technology, upgrades, etc., which not only makes it more complex, but completely nonviable to support without having huge impact of CTO and BAU operations.</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a:t>
            </a:fld>
            <a:endParaRPr lang="en-US" dirty="0"/>
          </a:p>
        </p:txBody>
      </p:sp>
    </p:spTree>
    <p:extLst>
      <p:ext uri="{BB962C8B-B14F-4D97-AF65-F5344CB8AC3E}">
        <p14:creationId xmlns:p14="http://schemas.microsoft.com/office/powerpoint/2010/main" val="573536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41</a:t>
            </a:fld>
            <a:endParaRPr lang="en-US" dirty="0"/>
          </a:p>
        </p:txBody>
      </p:sp>
    </p:spTree>
    <p:extLst>
      <p:ext uri="{BB962C8B-B14F-4D97-AF65-F5344CB8AC3E}">
        <p14:creationId xmlns:p14="http://schemas.microsoft.com/office/powerpoint/2010/main" val="1410550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42</a:t>
            </a:fld>
            <a:endParaRPr lang="en-US" dirty="0"/>
          </a:p>
        </p:txBody>
      </p:sp>
    </p:spTree>
    <p:extLst>
      <p:ext uri="{BB962C8B-B14F-4D97-AF65-F5344CB8AC3E}">
        <p14:creationId xmlns:p14="http://schemas.microsoft.com/office/powerpoint/2010/main" val="4019175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43</a:t>
            </a:fld>
            <a:endParaRPr lang="en-US" dirty="0"/>
          </a:p>
        </p:txBody>
      </p:sp>
    </p:spTree>
    <p:extLst>
      <p:ext uri="{BB962C8B-B14F-4D97-AF65-F5344CB8AC3E}">
        <p14:creationId xmlns:p14="http://schemas.microsoft.com/office/powerpoint/2010/main" val="835786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44</a:t>
            </a:fld>
            <a:endParaRPr lang="en-US" dirty="0"/>
          </a:p>
        </p:txBody>
      </p:sp>
    </p:spTree>
    <p:extLst>
      <p:ext uri="{BB962C8B-B14F-4D97-AF65-F5344CB8AC3E}">
        <p14:creationId xmlns:p14="http://schemas.microsoft.com/office/powerpoint/2010/main" val="3016052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45</a:t>
            </a:fld>
            <a:endParaRPr lang="en-US" dirty="0"/>
          </a:p>
        </p:txBody>
      </p:sp>
    </p:spTree>
    <p:extLst>
      <p:ext uri="{BB962C8B-B14F-4D97-AF65-F5344CB8AC3E}">
        <p14:creationId xmlns:p14="http://schemas.microsoft.com/office/powerpoint/2010/main" val="252528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46</a:t>
            </a:fld>
            <a:endParaRPr lang="en-US" dirty="0"/>
          </a:p>
        </p:txBody>
      </p:sp>
    </p:spTree>
    <p:extLst>
      <p:ext uri="{BB962C8B-B14F-4D97-AF65-F5344CB8AC3E}">
        <p14:creationId xmlns:p14="http://schemas.microsoft.com/office/powerpoint/2010/main" val="3517482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47</a:t>
            </a:fld>
            <a:endParaRPr lang="en-US" dirty="0"/>
          </a:p>
        </p:txBody>
      </p:sp>
    </p:spTree>
    <p:extLst>
      <p:ext uri="{BB962C8B-B14F-4D97-AF65-F5344CB8AC3E}">
        <p14:creationId xmlns:p14="http://schemas.microsoft.com/office/powerpoint/2010/main" val="3817174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48</a:t>
            </a:fld>
            <a:endParaRPr lang="en-US" dirty="0"/>
          </a:p>
        </p:txBody>
      </p:sp>
    </p:spTree>
    <p:extLst>
      <p:ext uri="{BB962C8B-B14F-4D97-AF65-F5344CB8AC3E}">
        <p14:creationId xmlns:p14="http://schemas.microsoft.com/office/powerpoint/2010/main" val="2848634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49</a:t>
            </a:fld>
            <a:endParaRPr lang="en-US" dirty="0"/>
          </a:p>
        </p:txBody>
      </p:sp>
    </p:spTree>
    <p:extLst>
      <p:ext uri="{BB962C8B-B14F-4D97-AF65-F5344CB8AC3E}">
        <p14:creationId xmlns:p14="http://schemas.microsoft.com/office/powerpoint/2010/main" val="1488950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50</a:t>
            </a:fld>
            <a:endParaRPr lang="en-US" dirty="0"/>
          </a:p>
        </p:txBody>
      </p:sp>
    </p:spTree>
    <p:extLst>
      <p:ext uri="{BB962C8B-B14F-4D97-AF65-F5344CB8AC3E}">
        <p14:creationId xmlns:p14="http://schemas.microsoft.com/office/powerpoint/2010/main" val="70373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a:t>
            </a:fld>
            <a:endParaRPr lang="en-US" dirty="0"/>
          </a:p>
        </p:txBody>
      </p:sp>
    </p:spTree>
    <p:extLst>
      <p:ext uri="{BB962C8B-B14F-4D97-AF65-F5344CB8AC3E}">
        <p14:creationId xmlns:p14="http://schemas.microsoft.com/office/powerpoint/2010/main" val="2346782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51</a:t>
            </a:fld>
            <a:endParaRPr lang="en-US" dirty="0"/>
          </a:p>
        </p:txBody>
      </p:sp>
    </p:spTree>
    <p:extLst>
      <p:ext uri="{BB962C8B-B14F-4D97-AF65-F5344CB8AC3E}">
        <p14:creationId xmlns:p14="http://schemas.microsoft.com/office/powerpoint/2010/main" val="3939722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52</a:t>
            </a:fld>
            <a:endParaRPr lang="en-US" dirty="0"/>
          </a:p>
        </p:txBody>
      </p:sp>
    </p:spTree>
    <p:extLst>
      <p:ext uri="{BB962C8B-B14F-4D97-AF65-F5344CB8AC3E}">
        <p14:creationId xmlns:p14="http://schemas.microsoft.com/office/powerpoint/2010/main" val="1771217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Docker Compose is a tool for running multi-container applications on Docker defined using the </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Compose file format</a:t>
            </a:r>
            <a:r>
              <a:rPr lang="en-US" sz="1000" b="0" i="0" kern="1200" dirty="0">
                <a:solidFill>
                  <a:schemeClr val="tx1"/>
                </a:solidFill>
                <a:effectLst/>
                <a:latin typeface="Arial" panose="020B0604020202020204" pitchFamily="34" charset="0"/>
                <a:ea typeface="+mn-ea"/>
                <a:cs typeface="Arial" panose="020B0604020202020204" pitchFamily="34" charset="0"/>
              </a:rPr>
              <a:t>. A Compose file is used to define how the one or more containers that make up your application are configured. Once you have a Compose file, you can create and start your application with a single command: </a:t>
            </a:r>
            <a:r>
              <a:rPr lang="en-US" dirty="0"/>
              <a:t>docker-compose up</a:t>
            </a:r>
            <a:r>
              <a:rPr lang="en-US" sz="1000" b="0" i="0" kern="1200" dirty="0">
                <a:solidFill>
                  <a:schemeClr val="tx1"/>
                </a:solidFill>
                <a:effectLst/>
                <a:latin typeface="Arial" panose="020B0604020202020204" pitchFamily="34" charset="0"/>
                <a:ea typeface="+mn-ea"/>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53</a:t>
            </a:fld>
            <a:endParaRPr lang="en-US" dirty="0"/>
          </a:p>
        </p:txBody>
      </p:sp>
    </p:spTree>
    <p:extLst>
      <p:ext uri="{BB962C8B-B14F-4D97-AF65-F5344CB8AC3E}">
        <p14:creationId xmlns:p14="http://schemas.microsoft.com/office/powerpoint/2010/main" val="3713818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Docker Compose is a tool for running multi-container applications on Docker defined using the </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Compose file format</a:t>
            </a:r>
            <a:r>
              <a:rPr lang="en-US" sz="1000" b="0" i="0" kern="1200" dirty="0">
                <a:solidFill>
                  <a:schemeClr val="tx1"/>
                </a:solidFill>
                <a:effectLst/>
                <a:latin typeface="Arial" panose="020B0604020202020204" pitchFamily="34" charset="0"/>
                <a:ea typeface="+mn-ea"/>
                <a:cs typeface="Arial" panose="020B0604020202020204" pitchFamily="34" charset="0"/>
              </a:rPr>
              <a:t>. A Compose file is used to define how the one or more containers that make up your application are configured. Once you have a Compose file, you can create and start your application with a single command: </a:t>
            </a:r>
            <a:r>
              <a:rPr lang="en-US" dirty="0"/>
              <a:t>docker-compose up</a:t>
            </a:r>
            <a:r>
              <a:rPr lang="en-US" sz="1000" b="0" i="0" kern="1200" dirty="0">
                <a:solidFill>
                  <a:schemeClr val="tx1"/>
                </a:solidFill>
                <a:effectLst/>
                <a:latin typeface="Arial" panose="020B0604020202020204" pitchFamily="34" charset="0"/>
                <a:ea typeface="+mn-ea"/>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54</a:t>
            </a:fld>
            <a:endParaRPr lang="en-US" dirty="0"/>
          </a:p>
        </p:txBody>
      </p:sp>
    </p:spTree>
    <p:extLst>
      <p:ext uri="{BB962C8B-B14F-4D97-AF65-F5344CB8AC3E}">
        <p14:creationId xmlns:p14="http://schemas.microsoft.com/office/powerpoint/2010/main" val="2589535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The </a:t>
            </a:r>
            <a:r>
              <a:rPr lang="en-US" sz="1000" b="1" i="0" kern="1200" dirty="0">
                <a:solidFill>
                  <a:schemeClr val="tx1"/>
                </a:solidFill>
                <a:effectLst/>
                <a:latin typeface="Arial" panose="020B0604020202020204" pitchFamily="34" charset="0"/>
                <a:ea typeface="+mn-ea"/>
                <a:cs typeface="Arial" panose="020B0604020202020204" pitchFamily="34" charset="0"/>
              </a:rPr>
              <a:t>Bridge</a:t>
            </a:r>
            <a:r>
              <a:rPr lang="en-US" sz="1000" b="0" i="0" kern="1200" dirty="0">
                <a:solidFill>
                  <a:schemeClr val="tx1"/>
                </a:solidFill>
                <a:effectLst/>
                <a:latin typeface="Arial" panose="020B0604020202020204" pitchFamily="34" charset="0"/>
                <a:ea typeface="+mn-ea"/>
                <a:cs typeface="Arial" panose="020B0604020202020204" pitchFamily="34" charset="0"/>
              </a:rPr>
              <a:t> network assigns IPs in the range of </a:t>
            </a:r>
            <a:r>
              <a:rPr lang="en-US" sz="1000" b="0" i="1" kern="1200" dirty="0">
                <a:solidFill>
                  <a:schemeClr val="tx1"/>
                </a:solidFill>
                <a:effectLst/>
                <a:latin typeface="Arial" panose="020B0604020202020204" pitchFamily="34" charset="0"/>
                <a:ea typeface="+mn-ea"/>
                <a:cs typeface="Arial" panose="020B0604020202020204" pitchFamily="34" charset="0"/>
              </a:rPr>
              <a:t>172.17.x.x</a:t>
            </a:r>
            <a:r>
              <a:rPr lang="en-US" sz="1000" b="0" i="0" kern="1200" dirty="0">
                <a:solidFill>
                  <a:schemeClr val="tx1"/>
                </a:solidFill>
                <a:effectLst/>
                <a:latin typeface="Arial" panose="020B0604020202020204" pitchFamily="34" charset="0"/>
                <a:ea typeface="+mn-ea"/>
                <a:cs typeface="Arial" panose="020B0604020202020204" pitchFamily="34" charset="0"/>
              </a:rPr>
              <a:t> to the containers within it. To access these containers from outside you need to map the ports of these containers to the ports on the host. </a:t>
            </a:r>
          </a:p>
          <a:p>
            <a:r>
              <a:rPr lang="en-US" sz="1000" b="0" i="0" kern="1200" dirty="0">
                <a:solidFill>
                  <a:schemeClr val="tx1"/>
                </a:solidFill>
                <a:effectLst/>
                <a:latin typeface="Arial" panose="020B0604020202020204" pitchFamily="34" charset="0"/>
                <a:ea typeface="+mn-ea"/>
                <a:cs typeface="Arial" panose="020B0604020202020204" pitchFamily="34" charset="0"/>
              </a:rPr>
              <a:t>Another automatically created network is </a:t>
            </a:r>
            <a:r>
              <a:rPr lang="en-US" sz="1000" b="1" i="0" kern="1200" dirty="0">
                <a:solidFill>
                  <a:schemeClr val="tx1"/>
                </a:solidFill>
                <a:effectLst/>
                <a:latin typeface="Arial" panose="020B0604020202020204" pitchFamily="34" charset="0"/>
                <a:ea typeface="+mn-ea"/>
                <a:cs typeface="Arial" panose="020B0604020202020204" pitchFamily="34" charset="0"/>
              </a:rPr>
              <a:t>Host</a:t>
            </a:r>
            <a:r>
              <a:rPr lang="en-US" sz="1000" b="0" i="0" kern="1200" dirty="0">
                <a:solidFill>
                  <a:schemeClr val="tx1"/>
                </a:solidFill>
                <a:effectLst/>
                <a:latin typeface="Arial" panose="020B0604020202020204" pitchFamily="34" charset="0"/>
                <a:ea typeface="+mn-ea"/>
                <a:cs typeface="Arial" panose="020B0604020202020204" pitchFamily="34" charset="0"/>
              </a:rPr>
              <a:t>. Selecting the </a:t>
            </a:r>
            <a:r>
              <a:rPr lang="en-US" sz="1000" b="1" i="0" kern="1200" dirty="0">
                <a:solidFill>
                  <a:schemeClr val="tx1"/>
                </a:solidFill>
                <a:effectLst/>
                <a:latin typeface="Arial" panose="020B0604020202020204" pitchFamily="34" charset="0"/>
                <a:ea typeface="+mn-ea"/>
                <a:cs typeface="Arial" panose="020B0604020202020204" pitchFamily="34" charset="0"/>
              </a:rPr>
              <a:t>Host</a:t>
            </a:r>
            <a:r>
              <a:rPr lang="en-US" sz="1000" b="0" i="0" kern="1200" dirty="0">
                <a:solidFill>
                  <a:schemeClr val="tx1"/>
                </a:solidFill>
                <a:effectLst/>
                <a:latin typeface="Arial" panose="020B0604020202020204" pitchFamily="34" charset="0"/>
                <a:ea typeface="+mn-ea"/>
                <a:cs typeface="Arial" panose="020B0604020202020204" pitchFamily="34" charset="0"/>
              </a:rPr>
              <a:t> network will remove any network isolation between the docker host and the containers. For instance, if you run a container on port 5000, it will be accessible on the same port on the docker host without any explicit port mapping. The only downside of this approach is that you can not use the same port twice for any container. </a:t>
            </a:r>
          </a:p>
          <a:p>
            <a:r>
              <a:rPr lang="en-US" sz="1000" b="0" i="0" kern="1200" dirty="0">
                <a:solidFill>
                  <a:schemeClr val="tx1"/>
                </a:solidFill>
                <a:effectLst/>
                <a:latin typeface="Arial" panose="020B0604020202020204" pitchFamily="34" charset="0"/>
                <a:ea typeface="+mn-ea"/>
                <a:cs typeface="Arial" panose="020B0604020202020204" pitchFamily="34" charset="0"/>
              </a:rPr>
              <a:t>Finally, the </a:t>
            </a:r>
            <a:r>
              <a:rPr lang="en-US" sz="1000" b="1" i="0" kern="1200" dirty="0">
                <a:solidFill>
                  <a:schemeClr val="tx1"/>
                </a:solidFill>
                <a:effectLst/>
                <a:latin typeface="Arial" panose="020B0604020202020204" pitchFamily="34" charset="0"/>
                <a:ea typeface="+mn-ea"/>
                <a:cs typeface="Arial" panose="020B0604020202020204" pitchFamily="34" charset="0"/>
              </a:rPr>
              <a:t>None </a:t>
            </a:r>
            <a:r>
              <a:rPr lang="en-US" sz="1000" b="0" i="0" kern="1200" dirty="0">
                <a:solidFill>
                  <a:schemeClr val="tx1"/>
                </a:solidFill>
                <a:effectLst/>
                <a:latin typeface="Arial" panose="020B0604020202020204" pitchFamily="34" charset="0"/>
                <a:ea typeface="+mn-ea"/>
                <a:cs typeface="Arial" panose="020B0604020202020204" pitchFamily="34" charset="0"/>
              </a:rPr>
              <a:t>network keeps the container in complete isolation, i.e. they are not connected to any network or container.</a:t>
            </a:r>
          </a:p>
          <a:p>
            <a:r>
              <a:rPr lang="en-US" sz="1000" b="0" i="0" kern="1200" dirty="0">
                <a:solidFill>
                  <a:schemeClr val="tx1"/>
                </a:solidFill>
                <a:effectLst/>
                <a:latin typeface="Arial" panose="020B0604020202020204" pitchFamily="34" charset="0"/>
                <a:ea typeface="+mn-ea"/>
                <a:cs typeface="Arial" panose="020B0604020202020204" pitchFamily="34" charset="0"/>
              </a:rPr>
              <a:t>The containers can reach each other using their names. This is made possible by an Embedded DNS which runs on the address </a:t>
            </a:r>
            <a:r>
              <a:rPr lang="en-US" sz="1000" b="1" i="0" kern="1200" dirty="0">
                <a:solidFill>
                  <a:schemeClr val="tx1"/>
                </a:solidFill>
                <a:effectLst/>
                <a:latin typeface="Arial" panose="020B0604020202020204" pitchFamily="34" charset="0"/>
                <a:ea typeface="+mn-ea"/>
                <a:cs typeface="Arial" panose="020B0604020202020204" pitchFamily="34" charset="0"/>
              </a:rPr>
              <a:t>127.0.0.11</a:t>
            </a:r>
            <a:r>
              <a:rPr lang="en-US" sz="1000" b="0" i="0" kern="1200" dirty="0">
                <a:solidFill>
                  <a:schemeClr val="tx1"/>
                </a:solidFill>
                <a:effectLst/>
                <a:latin typeface="Arial" panose="020B0604020202020204" pitchFamily="34" charset="0"/>
                <a:ea typeface="+mn-ea"/>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55</a:t>
            </a:fld>
            <a:endParaRPr lang="en-US" dirty="0"/>
          </a:p>
        </p:txBody>
      </p:sp>
    </p:spTree>
    <p:extLst>
      <p:ext uri="{BB962C8B-B14F-4D97-AF65-F5344CB8AC3E}">
        <p14:creationId xmlns:p14="http://schemas.microsoft.com/office/powerpoint/2010/main" val="3798967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56</a:t>
            </a:fld>
            <a:endParaRPr lang="en-US" dirty="0"/>
          </a:p>
        </p:txBody>
      </p:sp>
    </p:spTree>
    <p:extLst>
      <p:ext uri="{BB962C8B-B14F-4D97-AF65-F5344CB8AC3E}">
        <p14:creationId xmlns:p14="http://schemas.microsoft.com/office/powerpoint/2010/main" val="1061667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57</a:t>
            </a:fld>
            <a:endParaRPr lang="en-US" dirty="0"/>
          </a:p>
        </p:txBody>
      </p:sp>
    </p:spTree>
    <p:extLst>
      <p:ext uri="{BB962C8B-B14F-4D97-AF65-F5344CB8AC3E}">
        <p14:creationId xmlns:p14="http://schemas.microsoft.com/office/powerpoint/2010/main" val="17840844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used to be that you couldn’t talk about containers without</a:t>
            </a:r>
            <a:r>
              <a:rPr lang="en-US" baseline="0" dirty="0"/>
              <a:t> talking about Microservices, but over the past year or so people have been looking at different ways to use containers along an application delivery continuum.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Containers are packages of your software that include everything that it needs to run, including code, dependencies, libraries, binaries, and more. </a:t>
            </a:r>
            <a:r>
              <a:rPr lang="en-US" sz="1000" b="0" i="0" u="sng" kern="1200" dirty="0">
                <a:solidFill>
                  <a:schemeClr val="tx1"/>
                </a:solidFill>
                <a:effectLst/>
                <a:latin typeface="Arial" panose="020B0604020202020204" pitchFamily="34" charset="0"/>
                <a:ea typeface="+mn-ea"/>
                <a:cs typeface="Arial" panose="020B0604020202020204" pitchFamily="34" charset="0"/>
                <a:hlinkClick r:id="rId3"/>
              </a:rPr>
              <a:t>Docker</a:t>
            </a:r>
            <a:r>
              <a:rPr lang="en-US" sz="1000" b="0" i="0" kern="1200" dirty="0">
                <a:solidFill>
                  <a:schemeClr val="tx1"/>
                </a:solidFill>
                <a:effectLst/>
                <a:latin typeface="Arial" panose="020B0604020202020204" pitchFamily="34" charset="0"/>
                <a:ea typeface="+mn-ea"/>
                <a:cs typeface="Arial" panose="020B0604020202020204" pitchFamily="34" charset="0"/>
              </a:rPr>
              <a:t> and </a:t>
            </a:r>
            <a:r>
              <a:rPr lang="en-US" sz="1000" b="0" i="0" u="sng" kern="1200" dirty="0">
                <a:solidFill>
                  <a:schemeClr val="tx1"/>
                </a:solidFill>
                <a:effectLst/>
                <a:latin typeface="Arial" panose="020B0604020202020204" pitchFamily="34" charset="0"/>
                <a:ea typeface="+mn-ea"/>
                <a:cs typeface="Arial" panose="020B0604020202020204" pitchFamily="34" charset="0"/>
                <a:hlinkClick r:id="rId4"/>
              </a:rPr>
              <a:t>Kubernetes</a:t>
            </a:r>
            <a:r>
              <a:rPr lang="en-US" sz="1000" b="0" i="0" kern="1200" dirty="0">
                <a:solidFill>
                  <a:schemeClr val="tx1"/>
                </a:solidFill>
                <a:effectLst/>
                <a:latin typeface="Arial" panose="020B0604020202020204" pitchFamily="34" charset="0"/>
                <a:ea typeface="+mn-ea"/>
                <a:cs typeface="Arial" panose="020B0604020202020204" pitchFamily="34" charset="0"/>
              </a:rPr>
              <a:t> are the most popular frameworks to orchestrate multiple containers in enterprise environments. Compared to virtual machines (VMs), containers share the operating system kernel instead of having a full copy of it, such as making multiple VMs in a single host. Although it’s possible to put your microservices into multiple VMs, you would typically use containers in this case since they take up less space and are faster to boot up.</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58</a:t>
            </a:fld>
            <a:endParaRPr lang="en-US" dirty="0"/>
          </a:p>
        </p:txBody>
      </p:sp>
    </p:spTree>
    <p:extLst>
      <p:ext uri="{BB962C8B-B14F-4D97-AF65-F5344CB8AC3E}">
        <p14:creationId xmlns:p14="http://schemas.microsoft.com/office/powerpoint/2010/main" val="2237515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In a nutshell, users vote at the voting-app endpoint and you can view the results at a result-app endpoint. Both voting-app and result-app run on different ports.</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59</a:t>
            </a:fld>
            <a:endParaRPr lang="en-US" dirty="0"/>
          </a:p>
        </p:txBody>
      </p:sp>
    </p:spTree>
    <p:extLst>
      <p:ext uri="{BB962C8B-B14F-4D97-AF65-F5344CB8AC3E}">
        <p14:creationId xmlns:p14="http://schemas.microsoft.com/office/powerpoint/2010/main" val="434838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The introduction of Docker helped in the eliminating the worries of developers and administrators. Developers can focus on bundling applications and dependencies as containers, without agonizing over underlying hardware/infrastructure. Administrators/DevOps team can concentrate on managing containers, without agonizing over the contents of those containers.</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a:t>
            </a:fld>
            <a:endParaRPr lang="en-US" dirty="0"/>
          </a:p>
        </p:txBody>
      </p:sp>
    </p:spTree>
    <p:extLst>
      <p:ext uri="{BB962C8B-B14F-4D97-AF65-F5344CB8AC3E}">
        <p14:creationId xmlns:p14="http://schemas.microsoft.com/office/powerpoint/2010/main" val="1568641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Docker is an open platform for developing, shipping &amp; running distributed applications, whether on laptops, data center VMs or cloud. Docker provides the ability to package and run an application in a loosely isolated environment called a container. The Docker Platform consists of multiple product/tools, including the Docker Engine, Images, Containers, and Hub, among others.</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a:t>
            </a:fld>
            <a:endParaRPr lang="en-US" dirty="0"/>
          </a:p>
        </p:txBody>
      </p:sp>
    </p:spTree>
    <p:extLst>
      <p:ext uri="{BB962C8B-B14F-4D97-AF65-F5344CB8AC3E}">
        <p14:creationId xmlns:p14="http://schemas.microsoft.com/office/powerpoint/2010/main" val="338851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en-US" dirty="0">
                <a:latin typeface="Corbel" panose="020B0503020204020204" pitchFamily="34" charset="0"/>
              </a:rPr>
              <a:t>Docker Community (free) vs. Docker Enterprise (Paid)</a:t>
            </a:r>
          </a:p>
          <a:p>
            <a:pPr marL="285750" indent="-285750" algn="just">
              <a:lnSpc>
                <a:spcPct val="150000"/>
              </a:lnSpc>
              <a:buFont typeface="Arial" panose="020B0604020202020204" pitchFamily="34" charset="0"/>
              <a:buChar char="•"/>
            </a:pPr>
            <a:r>
              <a:rPr lang="en-US" dirty="0">
                <a:latin typeface="Corbel" panose="020B0503020204020204" pitchFamily="34" charset="0"/>
              </a:rPr>
              <a:t>Old Name “EE” = Enterprise Edition (same thing)</a:t>
            </a:r>
          </a:p>
          <a:p>
            <a:pPr marL="285750" indent="-285750" algn="just">
              <a:lnSpc>
                <a:spcPct val="150000"/>
              </a:lnSpc>
              <a:buFont typeface="Arial" panose="020B0604020202020204" pitchFamily="34" charset="0"/>
              <a:buChar char="•"/>
            </a:pPr>
            <a:r>
              <a:rPr lang="en-US" dirty="0">
                <a:latin typeface="Corbel" panose="020B0503020204020204" pitchFamily="34" charset="0"/>
              </a:rPr>
              <a:t>Windows Server 2016 comes with Enterprise Basic</a:t>
            </a:r>
          </a:p>
          <a:p>
            <a:pPr marL="285750" indent="-285750" algn="just">
              <a:lnSpc>
                <a:spcPct val="150000"/>
              </a:lnSpc>
              <a:buFont typeface="Arial" panose="020B0604020202020204" pitchFamily="34" charset="0"/>
              <a:buChar char="•"/>
            </a:pPr>
            <a:r>
              <a:rPr lang="en-US" dirty="0">
                <a:latin typeface="Corbel" panose="020B0503020204020204" pitchFamily="34" charset="0"/>
              </a:rPr>
              <a:t>Linux servers are a target for Enterprise</a:t>
            </a:r>
          </a:p>
          <a:p>
            <a:pPr marL="285750" indent="-285750" algn="just">
              <a:lnSpc>
                <a:spcPct val="150000"/>
              </a:lnSpc>
              <a:buFont typeface="Arial" panose="020B0604020202020204" pitchFamily="34" charset="0"/>
              <a:buChar char="•"/>
            </a:pPr>
            <a:r>
              <a:rPr lang="en-US" dirty="0">
                <a:latin typeface="Corbel" panose="020B0503020204020204" pitchFamily="34" charset="0"/>
              </a:rPr>
              <a:t>Developers and Sysadmins use Community locally</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a:t>
            </a:fld>
            <a:endParaRPr lang="en-US" dirty="0"/>
          </a:p>
        </p:txBody>
      </p:sp>
    </p:spTree>
    <p:extLst>
      <p:ext uri="{BB962C8B-B14F-4D97-AF65-F5344CB8AC3E}">
        <p14:creationId xmlns:p14="http://schemas.microsoft.com/office/powerpoint/2010/main" val="412530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10</a:t>
            </a:fld>
            <a:endParaRPr lang="en-US" dirty="0"/>
          </a:p>
        </p:txBody>
      </p:sp>
    </p:spTree>
    <p:extLst>
      <p:ext uri="{BB962C8B-B14F-4D97-AF65-F5344CB8AC3E}">
        <p14:creationId xmlns:p14="http://schemas.microsoft.com/office/powerpoint/2010/main" val="3168822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LG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a:alphaModFix amt="61000"/>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Click to 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283993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64847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G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a:alphaModFix amt="61000"/>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Click to 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427856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9601200"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11056534"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8" y="3207657"/>
            <a:ext cx="110565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1327289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199"/>
            <a:ext cx="9597953" cy="941832"/>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2" y="2069822"/>
            <a:ext cx="11056161"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5393112"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6226987" y="3207657"/>
            <a:ext cx="5392737"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34442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3-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3531144"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4330551"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
        <p:nvSpPr>
          <p:cNvPr id="12" name="Content Placeholder">
            <a:extLst>
              <a:ext uri="{FF2B5EF4-FFF2-40B4-BE49-F238E27FC236}">
                <a16:creationId xmlns:a16="http://schemas.microsoft.com/office/drawing/2014/main" id="{4F9BF545-8FC3-1A4A-BF9B-15E48334DCC6}"/>
              </a:ext>
            </a:extLst>
          </p:cNvPr>
          <p:cNvSpPr>
            <a:spLocks noGrp="1"/>
          </p:cNvSpPr>
          <p:nvPr>
            <p:ph sz="quarter" idx="15"/>
          </p:nvPr>
        </p:nvSpPr>
        <p:spPr>
          <a:xfrm>
            <a:off x="8097913"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78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4-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26340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3207657"/>
            <a:ext cx="263347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199636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lumn content with subhea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noAutofit/>
          </a:bodyPr>
          <a:lstStyle>
            <a:lvl1pPr>
              <a:defRPr sz="3000"/>
            </a:lvl1pPr>
          </a:lstStyle>
          <a:p>
            <a:r>
              <a:rPr lang="en-US"/>
              <a:t>Click to edit Master title style</a:t>
            </a:r>
            <a:endParaRPr lang="en-US" dirty="0"/>
          </a:p>
        </p:txBody>
      </p:sp>
      <p:sp>
        <p:nvSpPr>
          <p:cNvPr id="17" name="Text Placeholder">
            <a:extLst>
              <a:ext uri="{FF2B5EF4-FFF2-40B4-BE49-F238E27FC236}">
                <a16:creationId xmlns:a16="http://schemas.microsoft.com/office/drawing/2014/main" id="{CA576634-3B31-FF4B-A18B-D307FFC8B46D}"/>
              </a:ext>
            </a:extLst>
          </p:cNvPr>
          <p:cNvSpPr>
            <a:spLocks noGrp="1"/>
          </p:cNvSpPr>
          <p:nvPr>
            <p:ph type="body" sz="quarter" idx="17"/>
          </p:nvPr>
        </p:nvSpPr>
        <p:spPr>
          <a:xfrm>
            <a:off x="563563" y="2172076"/>
            <a:ext cx="2633472"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953598"/>
            <a:ext cx="2634036" cy="3074820"/>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a:extLst>
              <a:ext uri="{FF2B5EF4-FFF2-40B4-BE49-F238E27FC236}">
                <a16:creationId xmlns:a16="http://schemas.microsoft.com/office/drawing/2014/main" id="{20B2B8E0-CB67-A642-92F7-34BCF7C247D7}"/>
              </a:ext>
            </a:extLst>
          </p:cNvPr>
          <p:cNvSpPr>
            <a:spLocks noGrp="1"/>
          </p:cNvSpPr>
          <p:nvPr>
            <p:ph type="body" sz="quarter" idx="18"/>
          </p:nvPr>
        </p:nvSpPr>
        <p:spPr>
          <a:xfrm>
            <a:off x="3370873" y="2175251"/>
            <a:ext cx="2633662" cy="454025"/>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2953598"/>
            <a:ext cx="263347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a:extLst>
              <a:ext uri="{FF2B5EF4-FFF2-40B4-BE49-F238E27FC236}">
                <a16:creationId xmlns:a16="http://schemas.microsoft.com/office/drawing/2014/main" id="{5C3B4083-4C5F-444E-8649-385320B19E2A}"/>
              </a:ext>
            </a:extLst>
          </p:cNvPr>
          <p:cNvSpPr>
            <a:spLocks noGrp="1"/>
          </p:cNvSpPr>
          <p:nvPr>
            <p:ph type="body" sz="quarter" idx="19"/>
          </p:nvPr>
        </p:nvSpPr>
        <p:spPr>
          <a:xfrm>
            <a:off x="6178373" y="2172076"/>
            <a:ext cx="2632075"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a:extLst>
              <a:ext uri="{FF2B5EF4-FFF2-40B4-BE49-F238E27FC236}">
                <a16:creationId xmlns:a16="http://schemas.microsoft.com/office/drawing/2014/main" id="{1F70EBFE-7BB7-FE4A-87AA-6614401895B3}"/>
              </a:ext>
            </a:extLst>
          </p:cNvPr>
          <p:cNvSpPr>
            <a:spLocks noGrp="1"/>
          </p:cNvSpPr>
          <p:nvPr>
            <p:ph type="body" sz="quarter" idx="20"/>
          </p:nvPr>
        </p:nvSpPr>
        <p:spPr>
          <a:xfrm>
            <a:off x="8984285" y="2172076"/>
            <a:ext cx="2633663"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600758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wrap="square"/>
          <a:lstStyle>
            <a:lvl1pPr>
              <a:defRPr sz="3000"/>
            </a:lvl1pPr>
          </a:lstStyle>
          <a:p>
            <a:r>
              <a:rPr lang="en-US"/>
              <a:t>Click to edit Master title style</a:t>
            </a:r>
            <a:endParaRPr lang="en-US" dirty="0"/>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235201"/>
            <a:ext cx="5393112" cy="3792537"/>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hart Placeholder">
            <a:extLst>
              <a:ext uri="{FF2B5EF4-FFF2-40B4-BE49-F238E27FC236}">
                <a16:creationId xmlns:a16="http://schemas.microsoft.com/office/drawing/2014/main" id="{C26AB0B4-C0C7-4F4C-8E98-AA7B3B373CD5}"/>
              </a:ext>
            </a:extLst>
          </p:cNvPr>
          <p:cNvSpPr>
            <a:spLocks noGrp="1"/>
          </p:cNvSpPr>
          <p:nvPr>
            <p:ph type="chart" sz="quarter" idx="13"/>
          </p:nvPr>
        </p:nvSpPr>
        <p:spPr>
          <a:xfrm>
            <a:off x="6235336" y="2235201"/>
            <a:ext cx="5385163" cy="3792537"/>
          </a:xfrm>
        </p:spPr>
        <p:txBody>
          <a:bodyPr/>
          <a:lstStyle>
            <a:lvl1pPr>
              <a:defRPr sz="1000"/>
            </a:lvl1pPr>
          </a:lstStyle>
          <a:p>
            <a:r>
              <a:rPr lang="en-US"/>
              <a:t>Click icon to add chart</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3110762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188437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1994AC-422D-7D46-866D-A30AD6428978}"/>
              </a:ext>
            </a:extLst>
          </p:cNvPr>
          <p:cNvSpPr/>
          <p:nvPr userDrawn="1"/>
        </p:nvSpPr>
        <p:spPr>
          <a:xfrm>
            <a:off x="416560" y="6152598"/>
            <a:ext cx="11031728" cy="512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DB73EFC5-1588-5949-9353-EAAFD979F72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EFB815D6-4014-084E-9B7D-E0C9456BC624}"/>
              </a:ext>
            </a:extLst>
          </p:cNvPr>
          <p:cNvPicPr>
            <a:picLocks noChangeAspect="1"/>
          </p:cNvPicPr>
          <p:nvPr userDrawn="1"/>
        </p:nvPicPr>
        <p:blipFill rotWithShape="1">
          <a:blip r:embed="rId3"/>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EB4B23B6-6456-3544-9CF8-93683156CC57}"/>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Tree>
    <p:extLst>
      <p:ext uri="{BB962C8B-B14F-4D97-AF65-F5344CB8AC3E}">
        <p14:creationId xmlns:p14="http://schemas.microsoft.com/office/powerpoint/2010/main" val="255368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9601200"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11056534"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8" y="3207657"/>
            <a:ext cx="110565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pic>
        <p:nvPicPr>
          <p:cNvPr id="2050" name="Picture 6">
            <a:extLst>
              <a:ext uri="{FF2B5EF4-FFF2-40B4-BE49-F238E27FC236}">
                <a16:creationId xmlns:a16="http://schemas.microsoft.com/office/drawing/2014/main" id="{E1A51B7A-53AF-4D6A-B834-2A95E6295B5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49873" y="6456220"/>
            <a:ext cx="10382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 gambling house, room, clipart&#10;&#10;Description automatically generated">
            <a:extLst>
              <a:ext uri="{FF2B5EF4-FFF2-40B4-BE49-F238E27FC236}">
                <a16:creationId xmlns:a16="http://schemas.microsoft.com/office/drawing/2014/main" id="{2D76DC76-160D-44FE-9B4D-091A6FF2D3BC}"/>
              </a:ext>
            </a:extLst>
          </p:cNvPr>
          <p:cNvPicPr>
            <a:picLocks noChangeAspect="1"/>
          </p:cNvPicPr>
          <p:nvPr userDrawn="1"/>
        </p:nvPicPr>
        <p:blipFill>
          <a:blip r:embed="rId4"/>
          <a:stretch>
            <a:fillRect/>
          </a:stretch>
        </p:blipFill>
        <p:spPr>
          <a:xfrm>
            <a:off x="10754394" y="31470"/>
            <a:ext cx="1033704" cy="501786"/>
          </a:xfrm>
          <a:prstGeom prst="rect">
            <a:avLst/>
          </a:prstGeom>
        </p:spPr>
      </p:pic>
    </p:spTree>
    <p:extLst>
      <p:ext uri="{BB962C8B-B14F-4D97-AF65-F5344CB8AC3E}">
        <p14:creationId xmlns:p14="http://schemas.microsoft.com/office/powerpoint/2010/main" val="2556155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graphic on dark blue)">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B0F75CDA-E319-A341-9ADB-BE7C111BCFB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856324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28E-B6B1-4658-91C2-2F860797C0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90002-482A-4E77-B434-AD391D1945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AE064B-A1FF-4ADA-8CB9-6EB175D766FC}"/>
              </a:ext>
            </a:extLst>
          </p:cNvPr>
          <p:cNvSpPr>
            <a:spLocks noGrp="1"/>
          </p:cNvSpPr>
          <p:nvPr>
            <p:ph type="dt" sz="half" idx="10"/>
          </p:nvPr>
        </p:nvSpPr>
        <p:spPr/>
        <p:txBody>
          <a:bodyPr/>
          <a:lstStyle/>
          <a:p>
            <a:fld id="{912531AB-5503-42D8-8111-E596061B64E3}" type="datetimeFigureOut">
              <a:rPr lang="en-IN" smtClean="0"/>
              <a:t>15-11-2021</a:t>
            </a:fld>
            <a:endParaRPr lang="en-IN"/>
          </a:p>
        </p:txBody>
      </p:sp>
      <p:sp>
        <p:nvSpPr>
          <p:cNvPr id="5" name="Footer Placeholder 4">
            <a:extLst>
              <a:ext uri="{FF2B5EF4-FFF2-40B4-BE49-F238E27FC236}">
                <a16:creationId xmlns:a16="http://schemas.microsoft.com/office/drawing/2014/main" id="{346E5ECB-9ECD-41CF-952C-ACDC57BED3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2927AE-484A-47AF-91D5-6E3EF68D9232}"/>
              </a:ext>
            </a:extLst>
          </p:cNvPr>
          <p:cNvSpPr>
            <a:spLocks noGrp="1"/>
          </p:cNvSpPr>
          <p:nvPr>
            <p:ph type="sldNum" sz="quarter" idx="12"/>
          </p:nvPr>
        </p:nvSpPr>
        <p:spPr/>
        <p:txBody>
          <a:bodyPr/>
          <a:lstStyle/>
          <a:p>
            <a:fld id="{D5A8D4EF-267A-4B85-BCF7-53E9104F5708}" type="slidenum">
              <a:rPr lang="en-IN" smtClean="0"/>
              <a:t>‹#›</a:t>
            </a:fld>
            <a:endParaRPr lang="en-IN"/>
          </a:p>
        </p:txBody>
      </p:sp>
    </p:spTree>
    <p:extLst>
      <p:ext uri="{BB962C8B-B14F-4D97-AF65-F5344CB8AC3E}">
        <p14:creationId xmlns:p14="http://schemas.microsoft.com/office/powerpoint/2010/main" val="151807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199"/>
            <a:ext cx="9597953" cy="941832"/>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2" y="2069822"/>
            <a:ext cx="11056161"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5393112"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6226987" y="3207657"/>
            <a:ext cx="5392737"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61050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3-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3531144"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4330551"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
        <p:nvSpPr>
          <p:cNvPr id="12" name="Content Placeholder">
            <a:extLst>
              <a:ext uri="{FF2B5EF4-FFF2-40B4-BE49-F238E27FC236}">
                <a16:creationId xmlns:a16="http://schemas.microsoft.com/office/drawing/2014/main" id="{4F9BF545-8FC3-1A4A-BF9B-15E48334DCC6}"/>
              </a:ext>
            </a:extLst>
          </p:cNvPr>
          <p:cNvSpPr>
            <a:spLocks noGrp="1"/>
          </p:cNvSpPr>
          <p:nvPr>
            <p:ph sz="quarter" idx="15"/>
          </p:nvPr>
        </p:nvSpPr>
        <p:spPr>
          <a:xfrm>
            <a:off x="8097913"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2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4-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26340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3207657"/>
            <a:ext cx="263347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52571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column content with subhea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noAutofit/>
          </a:bodyPr>
          <a:lstStyle>
            <a:lvl1pPr>
              <a:defRPr sz="3000"/>
            </a:lvl1pPr>
          </a:lstStyle>
          <a:p>
            <a:r>
              <a:rPr lang="en-US"/>
              <a:t>Click to edit Master title style</a:t>
            </a:r>
            <a:endParaRPr lang="en-US" dirty="0"/>
          </a:p>
        </p:txBody>
      </p:sp>
      <p:sp>
        <p:nvSpPr>
          <p:cNvPr id="17" name="Text Placeholder">
            <a:extLst>
              <a:ext uri="{FF2B5EF4-FFF2-40B4-BE49-F238E27FC236}">
                <a16:creationId xmlns:a16="http://schemas.microsoft.com/office/drawing/2014/main" id="{CA576634-3B31-FF4B-A18B-D307FFC8B46D}"/>
              </a:ext>
            </a:extLst>
          </p:cNvPr>
          <p:cNvSpPr>
            <a:spLocks noGrp="1"/>
          </p:cNvSpPr>
          <p:nvPr>
            <p:ph type="body" sz="quarter" idx="17"/>
          </p:nvPr>
        </p:nvSpPr>
        <p:spPr>
          <a:xfrm>
            <a:off x="563563" y="2172076"/>
            <a:ext cx="2633472"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953598"/>
            <a:ext cx="2634036" cy="3074820"/>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a:extLst>
              <a:ext uri="{FF2B5EF4-FFF2-40B4-BE49-F238E27FC236}">
                <a16:creationId xmlns:a16="http://schemas.microsoft.com/office/drawing/2014/main" id="{20B2B8E0-CB67-A642-92F7-34BCF7C247D7}"/>
              </a:ext>
            </a:extLst>
          </p:cNvPr>
          <p:cNvSpPr>
            <a:spLocks noGrp="1"/>
          </p:cNvSpPr>
          <p:nvPr>
            <p:ph type="body" sz="quarter" idx="18"/>
          </p:nvPr>
        </p:nvSpPr>
        <p:spPr>
          <a:xfrm>
            <a:off x="3370873" y="2175251"/>
            <a:ext cx="2633662" cy="454025"/>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2953598"/>
            <a:ext cx="263347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a:extLst>
              <a:ext uri="{FF2B5EF4-FFF2-40B4-BE49-F238E27FC236}">
                <a16:creationId xmlns:a16="http://schemas.microsoft.com/office/drawing/2014/main" id="{5C3B4083-4C5F-444E-8649-385320B19E2A}"/>
              </a:ext>
            </a:extLst>
          </p:cNvPr>
          <p:cNvSpPr>
            <a:spLocks noGrp="1"/>
          </p:cNvSpPr>
          <p:nvPr>
            <p:ph type="body" sz="quarter" idx="19"/>
          </p:nvPr>
        </p:nvSpPr>
        <p:spPr>
          <a:xfrm>
            <a:off x="6178373" y="2172076"/>
            <a:ext cx="2632075"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a:extLst>
              <a:ext uri="{FF2B5EF4-FFF2-40B4-BE49-F238E27FC236}">
                <a16:creationId xmlns:a16="http://schemas.microsoft.com/office/drawing/2014/main" id="{1F70EBFE-7BB7-FE4A-87AA-6614401895B3}"/>
              </a:ext>
            </a:extLst>
          </p:cNvPr>
          <p:cNvSpPr>
            <a:spLocks noGrp="1"/>
          </p:cNvSpPr>
          <p:nvPr>
            <p:ph type="body" sz="quarter" idx="20"/>
          </p:nvPr>
        </p:nvSpPr>
        <p:spPr>
          <a:xfrm>
            <a:off x="8984285" y="2172076"/>
            <a:ext cx="2633663"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3045285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wrap="square"/>
          <a:lstStyle>
            <a:lvl1pPr>
              <a:defRPr sz="3000"/>
            </a:lvl1pPr>
          </a:lstStyle>
          <a:p>
            <a:r>
              <a:rPr lang="en-US"/>
              <a:t>Click to edit Master title style</a:t>
            </a:r>
            <a:endParaRPr lang="en-US" dirty="0"/>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235201"/>
            <a:ext cx="5393112" cy="3792537"/>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hart Placeholder">
            <a:extLst>
              <a:ext uri="{FF2B5EF4-FFF2-40B4-BE49-F238E27FC236}">
                <a16:creationId xmlns:a16="http://schemas.microsoft.com/office/drawing/2014/main" id="{C26AB0B4-C0C7-4F4C-8E98-AA7B3B373CD5}"/>
              </a:ext>
            </a:extLst>
          </p:cNvPr>
          <p:cNvSpPr>
            <a:spLocks noGrp="1"/>
          </p:cNvSpPr>
          <p:nvPr>
            <p:ph type="chart" sz="quarter" idx="13"/>
          </p:nvPr>
        </p:nvSpPr>
        <p:spPr>
          <a:xfrm>
            <a:off x="6235336" y="2235201"/>
            <a:ext cx="5385163" cy="3792537"/>
          </a:xfrm>
        </p:spPr>
        <p:txBody>
          <a:bodyPr/>
          <a:lstStyle>
            <a:lvl1pPr>
              <a:defRPr sz="1000"/>
            </a:lvl1pPr>
          </a:lstStyle>
          <a:p>
            <a:r>
              <a:rPr lang="en-US"/>
              <a:t>Click icon to add chart</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7598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87710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1994AC-422D-7D46-866D-A30AD6428978}"/>
              </a:ext>
            </a:extLst>
          </p:cNvPr>
          <p:cNvSpPr/>
          <p:nvPr userDrawn="1"/>
        </p:nvSpPr>
        <p:spPr>
          <a:xfrm>
            <a:off x="416560" y="6152598"/>
            <a:ext cx="11031728" cy="512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DB73EFC5-1588-5949-9353-EAAFD979F72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EFB815D6-4014-084E-9B7D-E0C9456BC624}"/>
              </a:ext>
            </a:extLst>
          </p:cNvPr>
          <p:cNvPicPr>
            <a:picLocks noChangeAspect="1"/>
          </p:cNvPicPr>
          <p:nvPr userDrawn="1"/>
        </p:nvPicPr>
        <p:blipFill rotWithShape="1">
          <a:blip r:embed="rId3"/>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EB4B23B6-6456-3544-9CF8-93683156CC57}"/>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Tree>
    <p:extLst>
      <p:ext uri="{BB962C8B-B14F-4D97-AF65-F5344CB8AC3E}">
        <p14:creationId xmlns:p14="http://schemas.microsoft.com/office/powerpoint/2010/main" val="2459851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457200"/>
            <a:ext cx="11057312" cy="940079"/>
          </a:xfrm>
          <a:prstGeom prst="rect">
            <a:avLst/>
          </a:prstGeom>
        </p:spPr>
        <p:txBody>
          <a:bodyPr vert="horz" lIns="0" tIns="0" rIns="0" bIns="0" rtlCol="0" anchor="t">
            <a:noAutofit/>
          </a:bodyPr>
          <a:lstStyle/>
          <a:p>
            <a:r>
              <a:rPr lang="en-US" dirty="0"/>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11057312"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t>Copyright © 2019 Virtusa Corporation. All Rights Reserved.</a:t>
            </a:r>
          </a:p>
        </p:txBody>
      </p:sp>
      <p:pic>
        <p:nvPicPr>
          <p:cNvPr id="10" name="Picture">
            <a:extLst>
              <a:ext uri="{FF2B5EF4-FFF2-40B4-BE49-F238E27FC236}">
                <a16:creationId xmlns:a16="http://schemas.microsoft.com/office/drawing/2014/main" id="{427DEB76-8CC0-B04F-9AB6-B3BAC637A7AA}"/>
              </a:ext>
            </a:extLst>
          </p:cNvPr>
          <p:cNvPicPr>
            <a:picLocks noChangeAspect="1"/>
          </p:cNvPicPr>
          <p:nvPr userDrawn="1"/>
        </p:nvPicPr>
        <p:blipFill rotWithShape="1">
          <a:blip r:embed="rId12">
            <a:alphaModFix amt="76000"/>
          </a:blip>
          <a:srcRect l="1449" r="44"/>
          <a:stretch/>
        </p:blipFill>
        <p:spPr>
          <a:xfrm>
            <a:off x="532003" y="6152598"/>
            <a:ext cx="10881360" cy="298368"/>
          </a:xfrm>
          <a:prstGeom prst="rect">
            <a:avLst/>
          </a:prstGeom>
        </p:spPr>
      </p:pic>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dirty="0"/>
          </a:p>
        </p:txBody>
      </p:sp>
    </p:spTree>
    <p:extLst>
      <p:ext uri="{BB962C8B-B14F-4D97-AF65-F5344CB8AC3E}">
        <p14:creationId xmlns:p14="http://schemas.microsoft.com/office/powerpoint/2010/main" val="289606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83" r:id="rId4"/>
    <p:sldLayoutId id="2147483672" r:id="rId5"/>
    <p:sldLayoutId id="2147483673" r:id="rId6"/>
    <p:sldLayoutId id="2147483674" r:id="rId7"/>
    <p:sldLayoutId id="2147483677" r:id="rId8"/>
    <p:sldLayoutId id="2147483666" r:id="rId9"/>
    <p:sldLayoutId id="2147483699" r:id="rId10"/>
  </p:sldLayoutIdLst>
  <p:hf hdr="0" dt="0"/>
  <p:txStyles>
    <p:title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5" pos="7320" userDrawn="1">
          <p15:clr>
            <a:srgbClr val="F26B43"/>
          </p15:clr>
        </p15:guide>
        <p15:guide id="6" pos="2098" userDrawn="1">
          <p15:clr>
            <a:srgbClr val="F26B43"/>
          </p15:clr>
        </p15:guide>
        <p15:guide id="7" pos="5582" userDrawn="1">
          <p15:clr>
            <a:srgbClr val="F26B43"/>
          </p15:clr>
        </p15:guide>
        <p15:guide id="9" pos="3752" userDrawn="1">
          <p15:clr>
            <a:srgbClr val="F26B43"/>
          </p15:clr>
        </p15:guide>
        <p15:guide id="11" pos="3925" userDrawn="1">
          <p15:clr>
            <a:srgbClr val="F26B43"/>
          </p15:clr>
        </p15:guide>
        <p15:guide id="12" pos="2014" userDrawn="1">
          <p15:clr>
            <a:srgbClr val="F26B43"/>
          </p15:clr>
        </p15:guide>
        <p15:guide id="13" pos="2186" userDrawn="1">
          <p15:clr>
            <a:srgbClr val="F26B43"/>
          </p15:clr>
        </p15:guide>
        <p15:guide id="14" pos="5494" userDrawn="1">
          <p15:clr>
            <a:srgbClr val="F26B43"/>
          </p15:clr>
        </p15:guide>
        <p15:guide id="15" pos="5666" userDrawn="1">
          <p15:clr>
            <a:srgbClr val="F26B43"/>
          </p15:clr>
        </p15:guide>
        <p15:guide id="16" orient="horz" pos="4039" userDrawn="1">
          <p15:clr>
            <a:srgbClr val="F26B43"/>
          </p15:clr>
        </p15:guide>
        <p15:guide id="18" orient="horz" pos="653" userDrawn="1">
          <p15:clr>
            <a:srgbClr val="F26B43"/>
          </p15:clr>
        </p15:guide>
        <p15:guide id="19" orient="horz" pos="379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457200"/>
            <a:ext cx="11057312" cy="940079"/>
          </a:xfrm>
          <a:prstGeom prst="rect">
            <a:avLst/>
          </a:prstGeom>
        </p:spPr>
        <p:txBody>
          <a:bodyPr vert="horz" lIns="0" tIns="0" rIns="0" bIns="0" rtlCol="0" anchor="t">
            <a:noAutofit/>
          </a:bodyPr>
          <a:lstStyle/>
          <a:p>
            <a:r>
              <a:rPr lang="en-US" dirty="0"/>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11057312"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t>Copyright © 2019 Virtusa Corporation. All Rights Reserved.</a:t>
            </a:r>
          </a:p>
        </p:txBody>
      </p:sp>
      <p:pic>
        <p:nvPicPr>
          <p:cNvPr id="10" name="Picture">
            <a:extLst>
              <a:ext uri="{FF2B5EF4-FFF2-40B4-BE49-F238E27FC236}">
                <a16:creationId xmlns:a16="http://schemas.microsoft.com/office/drawing/2014/main" id="{427DEB76-8CC0-B04F-9AB6-B3BAC637A7AA}"/>
              </a:ext>
            </a:extLst>
          </p:cNvPr>
          <p:cNvPicPr>
            <a:picLocks noChangeAspect="1"/>
          </p:cNvPicPr>
          <p:nvPr userDrawn="1"/>
        </p:nvPicPr>
        <p:blipFill rotWithShape="1">
          <a:blip r:embed="rId13">
            <a:alphaModFix amt="76000"/>
          </a:blip>
          <a:srcRect l="1449" r="44"/>
          <a:stretch/>
        </p:blipFill>
        <p:spPr>
          <a:xfrm>
            <a:off x="532003" y="6152598"/>
            <a:ext cx="10881360" cy="298368"/>
          </a:xfrm>
          <a:prstGeom prst="rect">
            <a:avLst/>
          </a:prstGeom>
        </p:spPr>
      </p:pic>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dirty="0"/>
          </a:p>
        </p:txBody>
      </p:sp>
    </p:spTree>
    <p:extLst>
      <p:ext uri="{BB962C8B-B14F-4D97-AF65-F5344CB8AC3E}">
        <p14:creationId xmlns:p14="http://schemas.microsoft.com/office/powerpoint/2010/main" val="121720124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7" r:id="rId10"/>
    <p:sldLayoutId id="2147483698" r:id="rId11"/>
  </p:sldLayoutIdLst>
  <p:hf hdr="0" dt="0"/>
  <p:txStyles>
    <p:title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5" pos="7320">
          <p15:clr>
            <a:srgbClr val="F26B43"/>
          </p15:clr>
        </p15:guide>
        <p15:guide id="6" pos="2098">
          <p15:clr>
            <a:srgbClr val="F26B43"/>
          </p15:clr>
        </p15:guide>
        <p15:guide id="7" pos="5582">
          <p15:clr>
            <a:srgbClr val="F26B43"/>
          </p15:clr>
        </p15:guide>
        <p15:guide id="9" pos="3752">
          <p15:clr>
            <a:srgbClr val="F26B43"/>
          </p15:clr>
        </p15:guide>
        <p15:guide id="11" pos="3925">
          <p15:clr>
            <a:srgbClr val="F26B43"/>
          </p15:clr>
        </p15:guide>
        <p15:guide id="12" pos="2014">
          <p15:clr>
            <a:srgbClr val="F26B43"/>
          </p15:clr>
        </p15:guide>
        <p15:guide id="13" pos="2186">
          <p15:clr>
            <a:srgbClr val="F26B43"/>
          </p15:clr>
        </p15:guide>
        <p15:guide id="14" pos="5494">
          <p15:clr>
            <a:srgbClr val="F26B43"/>
          </p15:clr>
        </p15:guide>
        <p15:guide id="15" pos="5666">
          <p15:clr>
            <a:srgbClr val="F26B43"/>
          </p15:clr>
        </p15:guide>
        <p15:guide id="16" orient="horz" pos="4039">
          <p15:clr>
            <a:srgbClr val="F26B43"/>
          </p15:clr>
        </p15:guide>
        <p15:guide id="18" orient="horz" pos="653">
          <p15:clr>
            <a:srgbClr val="F26B43"/>
          </p15:clr>
        </p15:guide>
        <p15:guide id="19" orient="horz" pos="37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insights.stackoverflow.com/survey/2020#technology-platform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github.com/dockersamples/example-voting-app" TargetMode="External"/><Relationship Id="rId5" Type="http://schemas.openxmlformats.org/officeDocument/2006/relationships/image" Target="../media/image63.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training.play-with-docker.com/docker-networking-hol/" TargetMode="Externa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hyperlink" Target="https://cheatsheetseries.owasp.org/cheatsheets/Docker_Security_Cheat_Sheet.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katacoda.com/rwclui/scenarios/docker-compo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Docker_(softwa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hyperlink" Target="https://docs.docker.com/get-dock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BA8448-8D96-43A6-B7DF-EA4AFC44F4E0}"/>
              </a:ext>
            </a:extLst>
          </p:cNvPr>
          <p:cNvSpPr/>
          <p:nvPr/>
        </p:nvSpPr>
        <p:spPr>
          <a:xfrm>
            <a:off x="5974813" y="3244334"/>
            <a:ext cx="242374"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Text Placeholder">
            <a:extLst>
              <a:ext uri="{FF2B5EF4-FFF2-40B4-BE49-F238E27FC236}">
                <a16:creationId xmlns:a16="http://schemas.microsoft.com/office/drawing/2014/main" id="{E5314471-5676-433D-B556-6C493F538C14}"/>
              </a:ext>
            </a:extLst>
          </p:cNvPr>
          <p:cNvSpPr>
            <a:spLocks noGrp="1"/>
          </p:cNvSpPr>
          <p:nvPr>
            <p:ph type="body" sz="quarter" idx="10"/>
          </p:nvPr>
        </p:nvSpPr>
        <p:spPr>
          <a:xfrm>
            <a:off x="572771" y="5082827"/>
            <a:ext cx="5385816" cy="704088"/>
          </a:xfrm>
          <a:prstGeom prst="roundRect">
            <a:avLst/>
          </a:prstGeom>
          <a:solidFill>
            <a:schemeClr val="accent3"/>
          </a:solidFill>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spcBef>
                <a:spcPts val="0"/>
              </a:spcBef>
            </a:pPr>
            <a:r>
              <a:rPr lang="en-US" sz="1600" dirty="0"/>
              <a:t>Presenter :</a:t>
            </a:r>
            <a:r>
              <a:rPr lang="en-US" sz="1600" b="0" dirty="0"/>
              <a:t> Chitti Babu Challa</a:t>
            </a:r>
            <a:endParaRPr lang="en-US" sz="1600" b="0" i="1" dirty="0"/>
          </a:p>
        </p:txBody>
      </p:sp>
      <p:sp>
        <p:nvSpPr>
          <p:cNvPr id="7" name="Title 2">
            <a:extLst>
              <a:ext uri="{FF2B5EF4-FFF2-40B4-BE49-F238E27FC236}">
                <a16:creationId xmlns:a16="http://schemas.microsoft.com/office/drawing/2014/main" id="{0E857AAA-109E-447B-83CD-A42557EE4CEA}"/>
              </a:ext>
            </a:extLst>
          </p:cNvPr>
          <p:cNvSpPr txBox="1">
            <a:spLocks/>
          </p:cNvSpPr>
          <p:nvPr/>
        </p:nvSpPr>
        <p:spPr>
          <a:xfrm>
            <a:off x="310571" y="190918"/>
            <a:ext cx="9191238" cy="704088"/>
          </a:xfrm>
          <a:prstGeom prst="rect">
            <a:avLst/>
          </a:prstGeom>
        </p:spPr>
        <p:txBody>
          <a:bodyPr vert="horz" lIns="0" tIns="0" rIns="0" bIns="0" rtlCol="0" anchor="t">
            <a:noAutofit/>
          </a:bodyPr>
          <a:lstStyle>
            <a:lvl1pPr algn="l" defTabSz="914377" rtl="0" eaLnBrk="1" latinLnBrk="0" hangingPunct="1">
              <a:lnSpc>
                <a:spcPct val="90000"/>
              </a:lnSpc>
              <a:spcBef>
                <a:spcPct val="0"/>
              </a:spcBef>
              <a:spcAft>
                <a:spcPts val="600"/>
              </a:spcAft>
              <a:buNone/>
              <a:defRPr sz="5400" b="1" i="0" kern="1200">
                <a:solidFill>
                  <a:schemeClr val="bg1"/>
                </a:solidFill>
                <a:latin typeface="Georgia" panose="02040502050405020303" pitchFamily="18" charset="0"/>
                <a:ea typeface="+mj-ea"/>
                <a:cs typeface="+mj-cs"/>
              </a:defRPr>
            </a:lvl1pPr>
          </a:lstStyle>
          <a:p>
            <a:pPr marL="0" marR="0" lvl="0" indent="0" algn="l" defTabSz="914377"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Myriad Pro"/>
              </a:rPr>
              <a:t>Getting Started with Containerization</a:t>
            </a:r>
            <a:endParaRPr kumimoji="0" lang="en-IN" sz="4800" b="0" i="0" u="none" strike="noStrike" kern="1200" cap="none" spc="0" normalizeH="0" baseline="0" noProof="0" dirty="0">
              <a:ln>
                <a:noFill/>
              </a:ln>
              <a:solidFill>
                <a:srgbClr val="FFFFFF"/>
              </a:solidFill>
              <a:effectLst/>
              <a:uLnTx/>
              <a:uFillTx/>
              <a:latin typeface="Myriad Pro"/>
            </a:endParaRPr>
          </a:p>
        </p:txBody>
      </p:sp>
      <p:pic>
        <p:nvPicPr>
          <p:cNvPr id="10" name="Picture 2" descr="image003">
            <a:extLst>
              <a:ext uri="{FF2B5EF4-FFF2-40B4-BE49-F238E27FC236}">
                <a16:creationId xmlns:a16="http://schemas.microsoft.com/office/drawing/2014/main" id="{467CA297-DE6D-48C6-A8BC-4D8BFBDC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107" y="4337359"/>
            <a:ext cx="2079727" cy="48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icture containing text, gambling house, room, clipart&#10;&#10;Description automatically generated">
            <a:extLst>
              <a:ext uri="{FF2B5EF4-FFF2-40B4-BE49-F238E27FC236}">
                <a16:creationId xmlns:a16="http://schemas.microsoft.com/office/drawing/2014/main" id="{C87E19FA-DF2D-4A9D-9C98-71D98AF39FC2}"/>
              </a:ext>
            </a:extLst>
          </p:cNvPr>
          <p:cNvPicPr>
            <a:picLocks noChangeAspect="1"/>
          </p:cNvPicPr>
          <p:nvPr/>
        </p:nvPicPr>
        <p:blipFill>
          <a:blip r:embed="rId4"/>
          <a:stretch>
            <a:fillRect/>
          </a:stretch>
        </p:blipFill>
        <p:spPr>
          <a:xfrm>
            <a:off x="1158603" y="2043930"/>
            <a:ext cx="4444308" cy="2157383"/>
          </a:xfrm>
          <a:prstGeom prst="rect">
            <a:avLst/>
          </a:prstGeom>
        </p:spPr>
      </p:pic>
      <p:pic>
        <p:nvPicPr>
          <p:cNvPr id="8" name="Google Shape;112;p17">
            <a:extLst>
              <a:ext uri="{FF2B5EF4-FFF2-40B4-BE49-F238E27FC236}">
                <a16:creationId xmlns:a16="http://schemas.microsoft.com/office/drawing/2014/main" id="{43831574-5FE3-4F23-AC2B-8951BCC0F0A5}"/>
              </a:ext>
            </a:extLst>
          </p:cNvPr>
          <p:cNvPicPr preferRelativeResize="0"/>
          <p:nvPr/>
        </p:nvPicPr>
        <p:blipFill>
          <a:blip r:embed="rId5">
            <a:alphaModFix/>
          </a:blip>
          <a:stretch>
            <a:fillRect/>
          </a:stretch>
        </p:blipFill>
        <p:spPr>
          <a:xfrm>
            <a:off x="6541209" y="2532551"/>
            <a:ext cx="1652953" cy="1589692"/>
          </a:xfrm>
          <a:prstGeom prst="rect">
            <a:avLst/>
          </a:prstGeom>
          <a:noFill/>
          <a:ln>
            <a:noFill/>
          </a:ln>
        </p:spPr>
      </p:pic>
      <p:pic>
        <p:nvPicPr>
          <p:cNvPr id="12" name="Graphic 11">
            <a:extLst>
              <a:ext uri="{FF2B5EF4-FFF2-40B4-BE49-F238E27FC236}">
                <a16:creationId xmlns:a16="http://schemas.microsoft.com/office/drawing/2014/main" id="{D9AB9676-E17B-42B4-A19E-BEAA7546D1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148" y="542962"/>
            <a:ext cx="1947077" cy="1635545"/>
          </a:xfrm>
          <a:prstGeom prst="rect">
            <a:avLst/>
          </a:prstGeom>
        </p:spPr>
      </p:pic>
    </p:spTree>
    <p:extLst>
      <p:ext uri="{BB962C8B-B14F-4D97-AF65-F5344CB8AC3E}">
        <p14:creationId xmlns:p14="http://schemas.microsoft.com/office/powerpoint/2010/main" val="425534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Docker Stats</a:t>
            </a:r>
          </a:p>
        </p:txBody>
      </p:sp>
      <p:sp>
        <p:nvSpPr>
          <p:cNvPr id="8" name="Rectangle 7">
            <a:extLst>
              <a:ext uri="{FF2B5EF4-FFF2-40B4-BE49-F238E27FC236}">
                <a16:creationId xmlns:a16="http://schemas.microsoft.com/office/drawing/2014/main" id="{5419AC6D-333E-4D21-98E0-09776996C6B0}"/>
              </a:ext>
            </a:extLst>
          </p:cNvPr>
          <p:cNvSpPr/>
          <p:nvPr/>
        </p:nvSpPr>
        <p:spPr>
          <a:xfrm>
            <a:off x="563189" y="853862"/>
            <a:ext cx="10184324" cy="1477328"/>
          </a:xfrm>
          <a:prstGeom prst="rect">
            <a:avLst/>
          </a:prstGeom>
        </p:spPr>
        <p:txBody>
          <a:bodyPr wrap="square">
            <a:spAutoFit/>
          </a:bodyPr>
          <a:lstStyle/>
          <a:p>
            <a:pPr algn="just"/>
            <a:r>
              <a:rPr lang="en-IN" dirty="0">
                <a:latin typeface="Myriad Pro"/>
              </a:rPr>
              <a:t>Docker is becoming a core competency for operators and developers across the industry- in the 2020 stack Overflow survey, Docker polled as people’s number one “most wanted” technology (</a:t>
            </a:r>
            <a:r>
              <a:rPr lang="en-IN" dirty="0">
                <a:solidFill>
                  <a:srgbClr val="002060"/>
                </a:solidFill>
                <a:latin typeface="Myriad Pro"/>
                <a:hlinkClick r:id="rId3">
                  <a:extLst>
                    <a:ext uri="{A12FA001-AC4F-418D-AE19-62706E023703}">
                      <ahyp:hlinkClr xmlns:ahyp="http://schemas.microsoft.com/office/drawing/2018/hyperlinkcolor" val="tx"/>
                    </a:ext>
                  </a:extLst>
                </a:hlinkClick>
              </a:rPr>
              <a:t>https://insights.stackoverflow.com/survey/2020#technology-platforms</a:t>
            </a:r>
            <a:r>
              <a:rPr lang="en-IN" dirty="0">
                <a:latin typeface="Myriad Pro"/>
              </a:rPr>
              <a:t>)</a:t>
            </a:r>
          </a:p>
          <a:p>
            <a:endParaRPr lang="en-IN" dirty="0">
              <a:latin typeface="Myriad Pro"/>
            </a:endParaRPr>
          </a:p>
          <a:p>
            <a:endParaRPr lang="en-IN" dirty="0">
              <a:latin typeface="Myriad Pro"/>
            </a:endParaRPr>
          </a:p>
        </p:txBody>
      </p:sp>
      <p:pic>
        <p:nvPicPr>
          <p:cNvPr id="4" name="Picture 3">
            <a:extLst>
              <a:ext uri="{FF2B5EF4-FFF2-40B4-BE49-F238E27FC236}">
                <a16:creationId xmlns:a16="http://schemas.microsoft.com/office/drawing/2014/main" id="{7266CECB-8A2F-4FFB-92A7-B3F316E5DD23}"/>
              </a:ext>
            </a:extLst>
          </p:cNvPr>
          <p:cNvPicPr>
            <a:picLocks noChangeAspect="1"/>
          </p:cNvPicPr>
          <p:nvPr/>
        </p:nvPicPr>
        <p:blipFill>
          <a:blip r:embed="rId4"/>
          <a:stretch>
            <a:fillRect/>
          </a:stretch>
        </p:blipFill>
        <p:spPr>
          <a:xfrm>
            <a:off x="622113" y="2743495"/>
            <a:ext cx="3727823" cy="2262267"/>
          </a:xfrm>
          <a:prstGeom prst="rect">
            <a:avLst/>
          </a:prstGeom>
        </p:spPr>
      </p:pic>
      <p:pic>
        <p:nvPicPr>
          <p:cNvPr id="5" name="Picture 4">
            <a:extLst>
              <a:ext uri="{FF2B5EF4-FFF2-40B4-BE49-F238E27FC236}">
                <a16:creationId xmlns:a16="http://schemas.microsoft.com/office/drawing/2014/main" id="{80B3AE5A-BF65-4D52-B274-7632D1553339}"/>
              </a:ext>
            </a:extLst>
          </p:cNvPr>
          <p:cNvPicPr>
            <a:picLocks noChangeAspect="1"/>
          </p:cNvPicPr>
          <p:nvPr/>
        </p:nvPicPr>
        <p:blipFill>
          <a:blip r:embed="rId5"/>
          <a:stretch>
            <a:fillRect/>
          </a:stretch>
        </p:blipFill>
        <p:spPr>
          <a:xfrm>
            <a:off x="4526707" y="1904445"/>
            <a:ext cx="7504180" cy="4300412"/>
          </a:xfrm>
          <a:prstGeom prst="rect">
            <a:avLst/>
          </a:prstGeom>
        </p:spPr>
      </p:pic>
    </p:spTree>
    <p:extLst>
      <p:ext uri="{BB962C8B-B14F-4D97-AF65-F5344CB8AC3E}">
        <p14:creationId xmlns:p14="http://schemas.microsoft.com/office/powerpoint/2010/main" val="2151539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1065622" cy="940079"/>
          </a:xfrm>
        </p:spPr>
        <p:txBody>
          <a:bodyPr anchor="t">
            <a:noAutofit/>
          </a:bodyPr>
          <a:lstStyle/>
          <a:p>
            <a:r>
              <a:rPr lang="en-US" sz="3600" b="0" dirty="0">
                <a:latin typeface="Myriad Pro"/>
              </a:rPr>
              <a:t>Container adoption continues to grow year over year</a:t>
            </a:r>
          </a:p>
        </p:txBody>
      </p:sp>
      <p:sp>
        <p:nvSpPr>
          <p:cNvPr id="7" name="Text Placeholder 2">
            <a:extLst>
              <a:ext uri="{FF2B5EF4-FFF2-40B4-BE49-F238E27FC236}">
                <a16:creationId xmlns:a16="http://schemas.microsoft.com/office/drawing/2014/main" id="{EC218F39-2EFB-4F14-BB47-CC285A4CCBAE}"/>
              </a:ext>
            </a:extLst>
          </p:cNvPr>
          <p:cNvSpPr>
            <a:spLocks noGrp="1"/>
          </p:cNvSpPr>
          <p:nvPr>
            <p:ph type="body" sz="quarter" idx="13"/>
          </p:nvPr>
        </p:nvSpPr>
        <p:spPr>
          <a:xfrm>
            <a:off x="563189" y="1007394"/>
            <a:ext cx="6655758" cy="4174205"/>
          </a:xfrm>
        </p:spPr>
        <p:txBody>
          <a:bodyPr/>
          <a:lstStyle/>
          <a:p>
            <a:pPr marL="342900" indent="-342900" algn="just">
              <a:lnSpc>
                <a:spcPct val="150000"/>
              </a:lnSpc>
              <a:buFont typeface="Arial" panose="020B0604020202020204" pitchFamily="34" charset="0"/>
              <a:buChar char="•"/>
            </a:pPr>
            <a:r>
              <a:rPr lang="en-US" sz="1800" dirty="0">
                <a:latin typeface="Myriad Pro"/>
              </a:rPr>
              <a:t>This year, over 87% of respondents said that they were running container technologies—a remarkable increase from two years ago year, when just over half (55%) said they were running container technologies. This percentage is also up from 80% in 2018. Of those running applications in containers, nearly 90% are running them in production, up from 84% last year.</a:t>
            </a:r>
          </a:p>
          <a:p>
            <a:pPr marL="342900" indent="-342900" algn="just">
              <a:lnSpc>
                <a:spcPct val="150000"/>
              </a:lnSpc>
              <a:buFont typeface="Arial" panose="020B0604020202020204" pitchFamily="34" charset="0"/>
              <a:buChar char="•"/>
            </a:pPr>
            <a:r>
              <a:rPr lang="en-US" sz="1800" dirty="0">
                <a:latin typeface="Myriad Pro"/>
              </a:rPr>
              <a:t>Not only are more companies running containerized applications, they are running a greater percentage of their applications in containers with 71% of respondents reporting that they are running at least 40% of their application portfolio in containers. This is up from 65% in 2018 and 40% in 2017.</a:t>
            </a:r>
          </a:p>
          <a:p>
            <a:pPr marL="342900" indent="-342900">
              <a:lnSpc>
                <a:spcPct val="150000"/>
              </a:lnSpc>
              <a:buFont typeface="Arial" panose="020B0604020202020204" pitchFamily="34" charset="0"/>
              <a:buChar char="•"/>
            </a:pPr>
            <a:endParaRPr lang="en-US" sz="2000" dirty="0">
              <a:latin typeface="Myriad Pro"/>
            </a:endParaRPr>
          </a:p>
        </p:txBody>
      </p:sp>
      <p:pic>
        <p:nvPicPr>
          <p:cNvPr id="2" name="Picture 1">
            <a:extLst>
              <a:ext uri="{FF2B5EF4-FFF2-40B4-BE49-F238E27FC236}">
                <a16:creationId xmlns:a16="http://schemas.microsoft.com/office/drawing/2014/main" id="{F9D36CC2-E710-4C4B-AB04-E2512C25B452}"/>
              </a:ext>
            </a:extLst>
          </p:cNvPr>
          <p:cNvPicPr>
            <a:picLocks noChangeAspect="1"/>
          </p:cNvPicPr>
          <p:nvPr/>
        </p:nvPicPr>
        <p:blipFill>
          <a:blip r:embed="rId3"/>
          <a:stretch>
            <a:fillRect/>
          </a:stretch>
        </p:blipFill>
        <p:spPr>
          <a:xfrm>
            <a:off x="7259017" y="1604211"/>
            <a:ext cx="4932983" cy="3374105"/>
          </a:xfrm>
          <a:prstGeom prst="rect">
            <a:avLst/>
          </a:prstGeom>
        </p:spPr>
      </p:pic>
      <p:sp>
        <p:nvSpPr>
          <p:cNvPr id="5" name="Shape 447">
            <a:extLst>
              <a:ext uri="{FF2B5EF4-FFF2-40B4-BE49-F238E27FC236}">
                <a16:creationId xmlns:a16="http://schemas.microsoft.com/office/drawing/2014/main" id="{9215F4C0-9F85-4AFC-B582-8583C48474F3}"/>
              </a:ext>
            </a:extLst>
          </p:cNvPr>
          <p:cNvSpPr txBox="1"/>
          <p:nvPr/>
        </p:nvSpPr>
        <p:spPr>
          <a:xfrm>
            <a:off x="7459560" y="5917935"/>
            <a:ext cx="4074713" cy="211240"/>
          </a:xfrm>
          <a:prstGeom prst="rect">
            <a:avLst/>
          </a:prstGeom>
          <a:noFill/>
          <a:ln>
            <a:noFill/>
          </a:ln>
        </p:spPr>
        <p:txBody>
          <a:bodyPr lIns="91412" tIns="45693" rIns="91412" bIns="45693" anchor="t" anchorCtr="0">
            <a:noAutofit/>
          </a:bodyPr>
          <a:lstStyle/>
          <a:p>
            <a:pPr>
              <a:buClr>
                <a:srgbClr val="000000"/>
              </a:buClr>
              <a:buSzPct val="25000"/>
            </a:pPr>
            <a:r>
              <a:rPr lang="en" sz="800" dirty="0">
                <a:solidFill>
                  <a:srgbClr val="000000"/>
                </a:solidFill>
                <a:latin typeface="Arial"/>
                <a:ea typeface="Arial"/>
                <a:cs typeface="Arial"/>
                <a:sym typeface="Arial"/>
              </a:rPr>
              <a:t>Source: </a:t>
            </a:r>
            <a:r>
              <a:rPr lang="en-US" sz="800" dirty="0"/>
              <a:t>2019 Container Adoption Survey - Presented by </a:t>
            </a:r>
            <a:r>
              <a:rPr lang="en-US" sz="800" dirty="0" err="1"/>
              <a:t>Portworx</a:t>
            </a:r>
            <a:r>
              <a:rPr lang="en-US" sz="800" dirty="0"/>
              <a:t> and Aqua Security</a:t>
            </a:r>
            <a:endParaRPr lang="en" sz="8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1014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VMs vs Docker Containers</a:t>
            </a:r>
          </a:p>
        </p:txBody>
      </p:sp>
      <p:sp>
        <p:nvSpPr>
          <p:cNvPr id="8" name="Rectangle 7">
            <a:extLst>
              <a:ext uri="{FF2B5EF4-FFF2-40B4-BE49-F238E27FC236}">
                <a16:creationId xmlns:a16="http://schemas.microsoft.com/office/drawing/2014/main" id="{5419AC6D-333E-4D21-98E0-09776996C6B0}"/>
              </a:ext>
            </a:extLst>
          </p:cNvPr>
          <p:cNvSpPr/>
          <p:nvPr/>
        </p:nvSpPr>
        <p:spPr>
          <a:xfrm>
            <a:off x="563189" y="814106"/>
            <a:ext cx="10184324" cy="646331"/>
          </a:xfrm>
          <a:prstGeom prst="rect">
            <a:avLst/>
          </a:prstGeom>
        </p:spPr>
        <p:txBody>
          <a:bodyPr wrap="square">
            <a:spAutoFit/>
          </a:bodyPr>
          <a:lstStyle/>
          <a:p>
            <a:pPr algn="just" fontAlgn="base"/>
            <a:r>
              <a:rPr lang="en-US" dirty="0">
                <a:latin typeface="Corbel" panose="020B0503020204020204" pitchFamily="34" charset="0"/>
              </a:rPr>
              <a:t>The main difference between containers and VMs is in their architectural approach.</a:t>
            </a:r>
          </a:p>
          <a:p>
            <a:pPr algn="just"/>
            <a:endParaRPr lang="en-IN" dirty="0">
              <a:latin typeface="Corbel" panose="020B0503020204020204" pitchFamily="34" charset="0"/>
            </a:endParaRPr>
          </a:p>
        </p:txBody>
      </p:sp>
      <p:pic>
        <p:nvPicPr>
          <p:cNvPr id="2" name="Picture 1">
            <a:extLst>
              <a:ext uri="{FF2B5EF4-FFF2-40B4-BE49-F238E27FC236}">
                <a16:creationId xmlns:a16="http://schemas.microsoft.com/office/drawing/2014/main" id="{63E9E7AD-2AEC-4065-B4D4-0DC1AA4F9F0E}"/>
              </a:ext>
            </a:extLst>
          </p:cNvPr>
          <p:cNvPicPr>
            <a:picLocks noChangeAspect="1"/>
          </p:cNvPicPr>
          <p:nvPr/>
        </p:nvPicPr>
        <p:blipFill>
          <a:blip r:embed="rId3"/>
          <a:stretch>
            <a:fillRect/>
          </a:stretch>
        </p:blipFill>
        <p:spPr>
          <a:xfrm>
            <a:off x="6863838" y="1973096"/>
            <a:ext cx="5095254" cy="2246770"/>
          </a:xfrm>
          <a:prstGeom prst="rect">
            <a:avLst/>
          </a:prstGeom>
        </p:spPr>
      </p:pic>
      <p:pic>
        <p:nvPicPr>
          <p:cNvPr id="7" name="Picture 6">
            <a:extLst>
              <a:ext uri="{FF2B5EF4-FFF2-40B4-BE49-F238E27FC236}">
                <a16:creationId xmlns:a16="http://schemas.microsoft.com/office/drawing/2014/main" id="{D831AFD2-BD51-4809-ABA5-B367F4C6475B}"/>
              </a:ext>
            </a:extLst>
          </p:cNvPr>
          <p:cNvPicPr>
            <a:picLocks noChangeAspect="1"/>
          </p:cNvPicPr>
          <p:nvPr/>
        </p:nvPicPr>
        <p:blipFill>
          <a:blip r:embed="rId4"/>
          <a:stretch>
            <a:fillRect/>
          </a:stretch>
        </p:blipFill>
        <p:spPr>
          <a:xfrm>
            <a:off x="563188" y="1182143"/>
            <a:ext cx="5999331" cy="3396372"/>
          </a:xfrm>
          <a:prstGeom prst="rect">
            <a:avLst/>
          </a:prstGeom>
        </p:spPr>
      </p:pic>
      <p:sp>
        <p:nvSpPr>
          <p:cNvPr id="9" name="TextBox 8">
            <a:extLst>
              <a:ext uri="{FF2B5EF4-FFF2-40B4-BE49-F238E27FC236}">
                <a16:creationId xmlns:a16="http://schemas.microsoft.com/office/drawing/2014/main" id="{4C174286-6EE4-407D-9C75-DBBA51836EA2}"/>
              </a:ext>
            </a:extLst>
          </p:cNvPr>
          <p:cNvSpPr txBox="1"/>
          <p:nvPr/>
        </p:nvSpPr>
        <p:spPr>
          <a:xfrm>
            <a:off x="3562853" y="4531719"/>
            <a:ext cx="3845111" cy="2246769"/>
          </a:xfrm>
          <a:prstGeom prst="rect">
            <a:avLst/>
          </a:prstGeom>
          <a:noFill/>
        </p:spPr>
        <p:txBody>
          <a:bodyPr wrap="square" rtlCol="0">
            <a:spAutoFit/>
          </a:bodyPr>
          <a:lstStyle/>
          <a:p>
            <a:pPr algn="just"/>
            <a:r>
              <a:rPr lang="en-US" sz="1400" dirty="0">
                <a:latin typeface="Myriad Pro"/>
              </a:rPr>
              <a:t>Containers are an abstraction at the app layer that packages code and dependencies together. Multiple containers can run on the same machine and share the OS kernel with other containers, each running as isolated processes in user space. Containers take up less space than VMs (container images are typically tens of MBs in size), can handle more applications and require fewer VMs and Operating systems.</a:t>
            </a:r>
          </a:p>
        </p:txBody>
      </p:sp>
      <p:sp>
        <p:nvSpPr>
          <p:cNvPr id="10" name="TextBox 9">
            <a:extLst>
              <a:ext uri="{FF2B5EF4-FFF2-40B4-BE49-F238E27FC236}">
                <a16:creationId xmlns:a16="http://schemas.microsoft.com/office/drawing/2014/main" id="{9F0E5F55-A998-4BC4-B389-3E54C996F215}"/>
              </a:ext>
            </a:extLst>
          </p:cNvPr>
          <p:cNvSpPr txBox="1"/>
          <p:nvPr/>
        </p:nvSpPr>
        <p:spPr>
          <a:xfrm>
            <a:off x="267706" y="4565263"/>
            <a:ext cx="3295147" cy="2031325"/>
          </a:xfrm>
          <a:prstGeom prst="rect">
            <a:avLst/>
          </a:prstGeom>
          <a:noFill/>
        </p:spPr>
        <p:txBody>
          <a:bodyPr wrap="square" rtlCol="0">
            <a:spAutoFit/>
          </a:bodyPr>
          <a:lstStyle/>
          <a:p>
            <a:pPr algn="just"/>
            <a:r>
              <a:rPr lang="en-US" sz="1400" dirty="0">
                <a:latin typeface="Myriad Pro"/>
              </a:rPr>
              <a:t>Virtual machines (VMs) are an abstraction of physical hardware turning one server into many servers. The hypervisor allows multiple VMs to run on a single machine. Each VM includes a full copy of an operating system, the application, necessary binaries and libraries - taking up tens of GBs. VMs can also be slow to boot.</a:t>
            </a:r>
          </a:p>
        </p:txBody>
      </p:sp>
      <p:sp>
        <p:nvSpPr>
          <p:cNvPr id="11" name="Rectangle 10">
            <a:extLst>
              <a:ext uri="{FF2B5EF4-FFF2-40B4-BE49-F238E27FC236}">
                <a16:creationId xmlns:a16="http://schemas.microsoft.com/office/drawing/2014/main" id="{07C45137-4B9C-43C0-B8BE-C412121D728E}"/>
              </a:ext>
            </a:extLst>
          </p:cNvPr>
          <p:cNvSpPr/>
          <p:nvPr/>
        </p:nvSpPr>
        <p:spPr>
          <a:xfrm>
            <a:off x="7868138" y="4388658"/>
            <a:ext cx="3845110" cy="923330"/>
          </a:xfrm>
          <a:prstGeom prst="rect">
            <a:avLst/>
          </a:prstGeom>
        </p:spPr>
        <p:txBody>
          <a:bodyPr wrap="square">
            <a:spAutoFit/>
          </a:bodyPr>
          <a:lstStyle/>
          <a:p>
            <a:pPr algn="just"/>
            <a:r>
              <a:rPr lang="en-US" b="1" dirty="0">
                <a:latin typeface="Myriad Pro"/>
              </a:rPr>
              <a:t>Containers are isolated,</a:t>
            </a:r>
          </a:p>
          <a:p>
            <a:pPr algn="just"/>
            <a:r>
              <a:rPr lang="en-US" b="1" dirty="0">
                <a:latin typeface="Myriad Pro"/>
              </a:rPr>
              <a:t>but share OS and, where</a:t>
            </a:r>
          </a:p>
          <a:p>
            <a:pPr algn="just"/>
            <a:r>
              <a:rPr lang="en-US" b="1" dirty="0">
                <a:latin typeface="Myriad Pro"/>
              </a:rPr>
              <a:t>appropriate, bins/libraries</a:t>
            </a:r>
          </a:p>
        </p:txBody>
      </p:sp>
      <p:sp>
        <p:nvSpPr>
          <p:cNvPr id="12" name="Rectangle 11">
            <a:extLst>
              <a:ext uri="{FF2B5EF4-FFF2-40B4-BE49-F238E27FC236}">
                <a16:creationId xmlns:a16="http://schemas.microsoft.com/office/drawing/2014/main" id="{0A94342E-7279-4186-9AE0-CB5B0A49C1FA}"/>
              </a:ext>
            </a:extLst>
          </p:cNvPr>
          <p:cNvSpPr/>
          <p:nvPr/>
        </p:nvSpPr>
        <p:spPr>
          <a:xfrm>
            <a:off x="7446047" y="5480780"/>
            <a:ext cx="4267201" cy="830997"/>
          </a:xfrm>
          <a:prstGeom prst="rect">
            <a:avLst/>
          </a:prstGeom>
        </p:spPr>
        <p:txBody>
          <a:bodyPr wrap="square">
            <a:spAutoFit/>
          </a:bodyPr>
          <a:lstStyle/>
          <a:p>
            <a:pPr algn="just"/>
            <a:r>
              <a:rPr lang="en-US" sz="1600" dirty="0">
                <a:latin typeface="Myriad Pro"/>
              </a:rPr>
              <a:t>…result is significantly faster deployment,  much less overhead, easier migration, faster restart</a:t>
            </a:r>
          </a:p>
        </p:txBody>
      </p:sp>
    </p:spTree>
    <p:extLst>
      <p:ext uri="{BB962C8B-B14F-4D97-AF65-F5344CB8AC3E}">
        <p14:creationId xmlns:p14="http://schemas.microsoft.com/office/powerpoint/2010/main" val="295042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Why are Docker Containers lightweight ?</a:t>
            </a:r>
          </a:p>
        </p:txBody>
      </p:sp>
      <p:sp>
        <p:nvSpPr>
          <p:cNvPr id="14" name="Rectangle 13">
            <a:extLst>
              <a:ext uri="{FF2B5EF4-FFF2-40B4-BE49-F238E27FC236}">
                <a16:creationId xmlns:a16="http://schemas.microsoft.com/office/drawing/2014/main" id="{FD6B479F-3846-4B14-8C46-CFBB68380811}"/>
              </a:ext>
            </a:extLst>
          </p:cNvPr>
          <p:cNvSpPr/>
          <p:nvPr/>
        </p:nvSpPr>
        <p:spPr>
          <a:xfrm>
            <a:off x="2012732" y="1655967"/>
            <a:ext cx="762400" cy="2604903"/>
          </a:xfrm>
          <a:prstGeom prst="rect">
            <a:avLst/>
          </a:prstGeom>
          <a:solidFill>
            <a:srgbClr val="5B9BD5"/>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E4AF6AB-D222-4AF3-8E15-87C344A378A5}"/>
              </a:ext>
            </a:extLst>
          </p:cNvPr>
          <p:cNvSpPr/>
          <p:nvPr/>
        </p:nvSpPr>
        <p:spPr>
          <a:xfrm>
            <a:off x="2012732" y="1668667"/>
            <a:ext cx="762400" cy="326189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D1BA079-4268-49AA-A1C3-C2876AF65363}"/>
              </a:ext>
            </a:extLst>
          </p:cNvPr>
          <p:cNvSpPr/>
          <p:nvPr/>
        </p:nvSpPr>
        <p:spPr>
          <a:xfrm>
            <a:off x="3205663" y="1654234"/>
            <a:ext cx="762400" cy="2316269"/>
          </a:xfrm>
          <a:prstGeom prst="rect">
            <a:avLst/>
          </a:prstGeom>
          <a:solidFill>
            <a:srgbClr val="5B9BD5"/>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F1661512-E448-49A3-A3F3-074373A7BD79}"/>
              </a:ext>
            </a:extLst>
          </p:cNvPr>
          <p:cNvSpPr/>
          <p:nvPr/>
        </p:nvSpPr>
        <p:spPr>
          <a:xfrm>
            <a:off x="3212434" y="3104983"/>
            <a:ext cx="754116" cy="834834"/>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0354E66-C562-455C-B3DC-E3DD8D2C2648}"/>
              </a:ext>
            </a:extLst>
          </p:cNvPr>
          <p:cNvSpPr/>
          <p:nvPr/>
        </p:nvSpPr>
        <p:spPr>
          <a:xfrm>
            <a:off x="3205663" y="1641078"/>
            <a:ext cx="760887" cy="2298739"/>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245B1394-990D-4D65-B04E-07F352F5D023}"/>
              </a:ext>
            </a:extLst>
          </p:cNvPr>
          <p:cNvSpPr txBox="1"/>
          <p:nvPr/>
        </p:nvSpPr>
        <p:spPr>
          <a:xfrm>
            <a:off x="890971" y="5317877"/>
            <a:ext cx="3281796" cy="1015663"/>
          </a:xfrm>
          <a:prstGeom prst="rect">
            <a:avLst/>
          </a:prstGeom>
          <a:noFill/>
        </p:spPr>
        <p:txBody>
          <a:bodyPr wrap="none" rtlCol="0">
            <a:spAutoFit/>
          </a:bodyPr>
          <a:lstStyle/>
          <a:p>
            <a:pPr algn="ctr" defTabSz="914400"/>
            <a:r>
              <a:rPr lang="en-US" b="1" dirty="0">
                <a:solidFill>
                  <a:srgbClr val="394D54"/>
                </a:solidFill>
                <a:latin typeface="Myriad Pro"/>
              </a:rPr>
              <a:t>VMs</a:t>
            </a:r>
          </a:p>
          <a:p>
            <a:pPr defTabSz="914400"/>
            <a:r>
              <a:rPr lang="en-US" sz="1400" dirty="0">
                <a:solidFill>
                  <a:srgbClr val="394D54"/>
                </a:solidFill>
                <a:latin typeface="Myriad Pro"/>
              </a:rPr>
              <a:t>Every app, every copy of an</a:t>
            </a:r>
          </a:p>
          <a:p>
            <a:pPr defTabSz="914400"/>
            <a:r>
              <a:rPr lang="en-US" sz="1400" dirty="0">
                <a:solidFill>
                  <a:srgbClr val="394D54"/>
                </a:solidFill>
                <a:latin typeface="Myriad Pro"/>
              </a:rPr>
              <a:t>app, and every slight modification</a:t>
            </a:r>
          </a:p>
          <a:p>
            <a:pPr defTabSz="914400"/>
            <a:r>
              <a:rPr lang="en-US" sz="1400" dirty="0">
                <a:solidFill>
                  <a:srgbClr val="394D54"/>
                </a:solidFill>
                <a:latin typeface="Myriad Pro"/>
              </a:rPr>
              <a:t>of the app requires a new virtual server</a:t>
            </a:r>
          </a:p>
        </p:txBody>
      </p:sp>
      <p:sp>
        <p:nvSpPr>
          <p:cNvPr id="22" name="Rectangle 21">
            <a:extLst>
              <a:ext uri="{FF2B5EF4-FFF2-40B4-BE49-F238E27FC236}">
                <a16:creationId xmlns:a16="http://schemas.microsoft.com/office/drawing/2014/main" id="{07D284FE-8D9E-48C0-A1C6-7B962F1E8F48}"/>
              </a:ext>
            </a:extLst>
          </p:cNvPr>
          <p:cNvSpPr/>
          <p:nvPr/>
        </p:nvSpPr>
        <p:spPr>
          <a:xfrm>
            <a:off x="869732" y="1668667"/>
            <a:ext cx="762400" cy="2604903"/>
          </a:xfrm>
          <a:prstGeom prst="rect">
            <a:avLst/>
          </a:prstGeom>
          <a:solidFill>
            <a:srgbClr val="5B9BD5"/>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CCC1311A-1F82-4296-B12F-45A9AACED50A}"/>
              </a:ext>
            </a:extLst>
          </p:cNvPr>
          <p:cNvSpPr/>
          <p:nvPr/>
        </p:nvSpPr>
        <p:spPr>
          <a:xfrm>
            <a:off x="876503" y="3132571"/>
            <a:ext cx="754116" cy="2193696"/>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4FC3234A-E42F-432C-B2DB-92170F1AFA06}"/>
              </a:ext>
            </a:extLst>
          </p:cNvPr>
          <p:cNvSpPr/>
          <p:nvPr/>
        </p:nvSpPr>
        <p:spPr>
          <a:xfrm>
            <a:off x="871245" y="2505759"/>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A1726C4D-4D80-4076-BE29-37A2295A0575}"/>
              </a:ext>
            </a:extLst>
          </p:cNvPr>
          <p:cNvSpPr/>
          <p:nvPr/>
        </p:nvSpPr>
        <p:spPr>
          <a:xfrm>
            <a:off x="869732" y="1668667"/>
            <a:ext cx="760887" cy="327459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Lightning Bolt 25">
            <a:extLst>
              <a:ext uri="{FF2B5EF4-FFF2-40B4-BE49-F238E27FC236}">
                <a16:creationId xmlns:a16="http://schemas.microsoft.com/office/drawing/2014/main" id="{885593A4-4102-4885-878A-0C3E966087A4}"/>
              </a:ext>
            </a:extLst>
          </p:cNvPr>
          <p:cNvSpPr/>
          <p:nvPr/>
        </p:nvSpPr>
        <p:spPr>
          <a:xfrm rot="18063561">
            <a:off x="765461" y="4229084"/>
            <a:ext cx="924560" cy="508000"/>
          </a:xfrm>
          <a:prstGeom prst="lightningBol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FEAE981-FB7A-4854-8049-5E660EB210F3}"/>
              </a:ext>
            </a:extLst>
          </p:cNvPr>
          <p:cNvSpPr/>
          <p:nvPr/>
        </p:nvSpPr>
        <p:spPr>
          <a:xfrm>
            <a:off x="2019503" y="3145271"/>
            <a:ext cx="754116" cy="2193696"/>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Lightning Bolt 27">
            <a:extLst>
              <a:ext uri="{FF2B5EF4-FFF2-40B4-BE49-F238E27FC236}">
                <a16:creationId xmlns:a16="http://schemas.microsoft.com/office/drawing/2014/main" id="{E2FB1111-6A00-4F84-865E-84ADD3EF37FA}"/>
              </a:ext>
            </a:extLst>
          </p:cNvPr>
          <p:cNvSpPr/>
          <p:nvPr/>
        </p:nvSpPr>
        <p:spPr>
          <a:xfrm rot="18063561">
            <a:off x="1908461" y="4241784"/>
            <a:ext cx="924560" cy="508000"/>
          </a:xfrm>
          <a:prstGeom prst="lightningBol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324667F7-F4BA-4537-9A60-AD616A42E2DE}"/>
              </a:ext>
            </a:extLst>
          </p:cNvPr>
          <p:cNvSpPr/>
          <p:nvPr/>
        </p:nvSpPr>
        <p:spPr>
          <a:xfrm>
            <a:off x="3213303" y="3145271"/>
            <a:ext cx="754116" cy="2193696"/>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Lightning Bolt 29">
            <a:extLst>
              <a:ext uri="{FF2B5EF4-FFF2-40B4-BE49-F238E27FC236}">
                <a16:creationId xmlns:a16="http://schemas.microsoft.com/office/drawing/2014/main" id="{01A5B4DF-23B8-4F26-AA29-DDD5E95CADFA}"/>
              </a:ext>
            </a:extLst>
          </p:cNvPr>
          <p:cNvSpPr/>
          <p:nvPr/>
        </p:nvSpPr>
        <p:spPr>
          <a:xfrm rot="18063561">
            <a:off x="3102261" y="4241784"/>
            <a:ext cx="924560" cy="508000"/>
          </a:xfrm>
          <a:prstGeom prst="lightningBol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AC2CC5B2-BBEB-4248-A4DB-73458CF134D1}"/>
              </a:ext>
            </a:extLst>
          </p:cNvPr>
          <p:cNvSpPr/>
          <p:nvPr/>
        </p:nvSpPr>
        <p:spPr>
          <a:xfrm>
            <a:off x="2015887" y="2505759"/>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C5C2441E-13FE-4F10-A04B-35D2FE09234C}"/>
              </a:ext>
            </a:extLst>
          </p:cNvPr>
          <p:cNvSpPr/>
          <p:nvPr/>
        </p:nvSpPr>
        <p:spPr>
          <a:xfrm>
            <a:off x="3205953" y="2505759"/>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BF02FB66-88B8-4BCF-85E3-D352A69BECD9}"/>
              </a:ext>
            </a:extLst>
          </p:cNvPr>
          <p:cNvSpPr/>
          <p:nvPr/>
        </p:nvSpPr>
        <p:spPr>
          <a:xfrm>
            <a:off x="6072044" y="2606714"/>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384D9AC8-29C9-4678-B9FC-8DC58CDC91E3}"/>
              </a:ext>
            </a:extLst>
          </p:cNvPr>
          <p:cNvSpPr/>
          <p:nvPr/>
        </p:nvSpPr>
        <p:spPr>
          <a:xfrm>
            <a:off x="6064032" y="1810109"/>
            <a:ext cx="760887" cy="796605"/>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a:t>
            </a:r>
          </a:p>
        </p:txBody>
      </p:sp>
      <p:sp>
        <p:nvSpPr>
          <p:cNvPr id="46" name="TextBox 45">
            <a:extLst>
              <a:ext uri="{FF2B5EF4-FFF2-40B4-BE49-F238E27FC236}">
                <a16:creationId xmlns:a16="http://schemas.microsoft.com/office/drawing/2014/main" id="{C87B1010-B7E9-469F-8A56-9C7CAE589D68}"/>
              </a:ext>
            </a:extLst>
          </p:cNvPr>
          <p:cNvSpPr txBox="1"/>
          <p:nvPr/>
        </p:nvSpPr>
        <p:spPr>
          <a:xfrm>
            <a:off x="5550168" y="4414653"/>
            <a:ext cx="1770934" cy="1015663"/>
          </a:xfrm>
          <a:prstGeom prst="rect">
            <a:avLst/>
          </a:prstGeom>
          <a:noFill/>
        </p:spPr>
        <p:txBody>
          <a:bodyPr wrap="none" rtlCol="0">
            <a:spAutoFit/>
          </a:bodyPr>
          <a:lstStyle/>
          <a:p>
            <a:pPr algn="ctr" defTabSz="914400"/>
            <a:r>
              <a:rPr lang="en-US" b="1" dirty="0">
                <a:solidFill>
                  <a:srgbClr val="394D54"/>
                </a:solidFill>
                <a:latin typeface="Myriad Pro"/>
              </a:rPr>
              <a:t>Original App</a:t>
            </a:r>
          </a:p>
          <a:p>
            <a:pPr defTabSz="914400"/>
            <a:r>
              <a:rPr lang="en-US" sz="1400" dirty="0">
                <a:solidFill>
                  <a:srgbClr val="394D54"/>
                </a:solidFill>
                <a:latin typeface="Myriad Pro"/>
              </a:rPr>
              <a:t>(</a:t>
            </a:r>
            <a:r>
              <a:rPr lang="en-US" sz="1400" dirty="0">
                <a:latin typeface="Myriad Pro"/>
              </a:rPr>
              <a:t>No OS to take</a:t>
            </a:r>
          </a:p>
          <a:p>
            <a:pPr defTabSz="914400"/>
            <a:r>
              <a:rPr lang="en-US" sz="1400" dirty="0">
                <a:latin typeface="Myriad Pro"/>
              </a:rPr>
              <a:t>up space, resources,</a:t>
            </a:r>
          </a:p>
          <a:p>
            <a:pPr defTabSz="914400"/>
            <a:r>
              <a:rPr lang="en-US" sz="1400" dirty="0">
                <a:latin typeface="Myriad Pro"/>
              </a:rPr>
              <a:t>or require restart)</a:t>
            </a:r>
          </a:p>
        </p:txBody>
      </p:sp>
      <p:sp>
        <p:nvSpPr>
          <p:cNvPr id="47" name="Rectangle 46">
            <a:extLst>
              <a:ext uri="{FF2B5EF4-FFF2-40B4-BE49-F238E27FC236}">
                <a16:creationId xmlns:a16="http://schemas.microsoft.com/office/drawing/2014/main" id="{9C423326-3C3F-42B2-9F09-0515C61764CC}"/>
              </a:ext>
            </a:extLst>
          </p:cNvPr>
          <p:cNvSpPr/>
          <p:nvPr/>
        </p:nvSpPr>
        <p:spPr>
          <a:xfrm>
            <a:off x="10214340" y="1825632"/>
            <a:ext cx="969094" cy="1454214"/>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D472876B-0DD5-4F5E-A824-031EE2FC67B0}"/>
              </a:ext>
            </a:extLst>
          </p:cNvPr>
          <p:cNvSpPr/>
          <p:nvPr/>
        </p:nvSpPr>
        <p:spPr>
          <a:xfrm rot="5400000">
            <a:off x="10674175" y="2126259"/>
            <a:ext cx="803384" cy="196897"/>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App </a:t>
            </a:r>
            <a:r>
              <a:rPr kumimoji="0" lang="el-GR" sz="1800" b="0" i="0" u="none" strike="noStrike" kern="0" cap="none" spc="0" normalizeH="0" baseline="0" noProof="0" dirty="0">
                <a:ln>
                  <a:noFill/>
                </a:ln>
                <a:solidFill>
                  <a:prstClr val="white"/>
                </a:solidFill>
                <a:effectLst/>
                <a:uLnTx/>
                <a:uFillTx/>
                <a:latin typeface="Corbel" panose="020B0503020204020204" pitchFamily="34" charset="0"/>
              </a:rPr>
              <a:t>Δ</a:t>
            </a: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 </a:t>
            </a:r>
          </a:p>
        </p:txBody>
      </p:sp>
      <p:sp>
        <p:nvSpPr>
          <p:cNvPr id="49" name="Rectangle 48">
            <a:extLst>
              <a:ext uri="{FF2B5EF4-FFF2-40B4-BE49-F238E27FC236}">
                <a16:creationId xmlns:a16="http://schemas.microsoft.com/office/drawing/2014/main" id="{9B961E2F-9AC5-4AA3-9039-88DC9445145B}"/>
              </a:ext>
            </a:extLst>
          </p:cNvPr>
          <p:cNvSpPr/>
          <p:nvPr/>
        </p:nvSpPr>
        <p:spPr>
          <a:xfrm rot="5400000">
            <a:off x="10743984" y="2859833"/>
            <a:ext cx="663766" cy="196898"/>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50" name="TextBox 49">
            <a:extLst>
              <a:ext uri="{FF2B5EF4-FFF2-40B4-BE49-F238E27FC236}">
                <a16:creationId xmlns:a16="http://schemas.microsoft.com/office/drawing/2014/main" id="{94C4EBB1-CFE5-4B00-8A5B-9170E6D0D466}"/>
              </a:ext>
            </a:extLst>
          </p:cNvPr>
          <p:cNvSpPr txBox="1"/>
          <p:nvPr/>
        </p:nvSpPr>
        <p:spPr>
          <a:xfrm>
            <a:off x="9859591" y="4414653"/>
            <a:ext cx="2136466" cy="1661993"/>
          </a:xfrm>
          <a:prstGeom prst="rect">
            <a:avLst/>
          </a:prstGeom>
          <a:noFill/>
        </p:spPr>
        <p:txBody>
          <a:bodyPr wrap="square" rtlCol="0">
            <a:spAutoFit/>
          </a:bodyPr>
          <a:lstStyle/>
          <a:p>
            <a:pPr defTabSz="914400"/>
            <a:r>
              <a:rPr lang="en-US" b="1" dirty="0">
                <a:solidFill>
                  <a:srgbClr val="394D54"/>
                </a:solidFill>
                <a:latin typeface="Myriad Pro"/>
              </a:rPr>
              <a:t>Modified App</a:t>
            </a:r>
          </a:p>
          <a:p>
            <a:pPr defTabSz="914400"/>
            <a:endParaRPr lang="en-US" sz="1400" dirty="0">
              <a:solidFill>
                <a:srgbClr val="394D54"/>
              </a:solidFill>
              <a:latin typeface="Myriad Pro"/>
            </a:endParaRPr>
          </a:p>
          <a:p>
            <a:pPr defTabSz="914400"/>
            <a:r>
              <a:rPr lang="en-US" sz="1400" dirty="0">
                <a:latin typeface="Myriad Pro"/>
              </a:rPr>
              <a:t>Copy on write capabilities allow</a:t>
            </a:r>
          </a:p>
          <a:p>
            <a:pPr defTabSz="914400"/>
            <a:r>
              <a:rPr lang="en-US" sz="1400" dirty="0">
                <a:latin typeface="Myriad Pro"/>
              </a:rPr>
              <a:t>us to only save the diffs</a:t>
            </a:r>
          </a:p>
          <a:p>
            <a:pPr defTabSz="914400"/>
            <a:r>
              <a:rPr lang="en-US" sz="1400" dirty="0">
                <a:latin typeface="Myriad Pro"/>
              </a:rPr>
              <a:t>Between container A and container, A’</a:t>
            </a:r>
            <a:endParaRPr lang="en-US" sz="1600" dirty="0">
              <a:latin typeface="Myriad Pro"/>
            </a:endParaRPr>
          </a:p>
        </p:txBody>
      </p:sp>
      <p:sp>
        <p:nvSpPr>
          <p:cNvPr id="51" name="TextBox 50">
            <a:extLst>
              <a:ext uri="{FF2B5EF4-FFF2-40B4-BE49-F238E27FC236}">
                <a16:creationId xmlns:a16="http://schemas.microsoft.com/office/drawing/2014/main" id="{D47630C6-4174-48C1-9845-1146BD301F0F}"/>
              </a:ext>
            </a:extLst>
          </p:cNvPr>
          <p:cNvSpPr txBox="1"/>
          <p:nvPr/>
        </p:nvSpPr>
        <p:spPr>
          <a:xfrm>
            <a:off x="7985900" y="4436878"/>
            <a:ext cx="1344471" cy="1077218"/>
          </a:xfrm>
          <a:prstGeom prst="rect">
            <a:avLst/>
          </a:prstGeom>
          <a:noFill/>
        </p:spPr>
        <p:txBody>
          <a:bodyPr wrap="none" rtlCol="0">
            <a:spAutoFit/>
          </a:bodyPr>
          <a:lstStyle/>
          <a:p>
            <a:pPr algn="ctr" defTabSz="914400"/>
            <a:r>
              <a:rPr lang="en-US" b="1" dirty="0">
                <a:solidFill>
                  <a:srgbClr val="394D54"/>
                </a:solidFill>
                <a:latin typeface="Myriad Pro"/>
              </a:rPr>
              <a:t>Copy of</a:t>
            </a:r>
          </a:p>
          <a:p>
            <a:pPr algn="ctr" defTabSz="914400"/>
            <a:r>
              <a:rPr lang="en-US" b="1" dirty="0">
                <a:solidFill>
                  <a:srgbClr val="394D54"/>
                </a:solidFill>
                <a:latin typeface="Myriad Pro"/>
              </a:rPr>
              <a:t>App</a:t>
            </a:r>
          </a:p>
          <a:p>
            <a:pPr defTabSz="914400"/>
            <a:r>
              <a:rPr lang="en-US" sz="1400" dirty="0">
                <a:latin typeface="Myriad Pro"/>
              </a:rPr>
              <a:t>No OS. Can</a:t>
            </a:r>
          </a:p>
          <a:p>
            <a:pPr defTabSz="914400"/>
            <a:r>
              <a:rPr lang="en-US" sz="1400" dirty="0">
                <a:latin typeface="Myriad Pro"/>
              </a:rPr>
              <a:t>Share bins/libs</a:t>
            </a:r>
          </a:p>
        </p:txBody>
      </p:sp>
      <p:sp>
        <p:nvSpPr>
          <p:cNvPr id="52" name="Rectangle 51">
            <a:extLst>
              <a:ext uri="{FF2B5EF4-FFF2-40B4-BE49-F238E27FC236}">
                <a16:creationId xmlns:a16="http://schemas.microsoft.com/office/drawing/2014/main" id="{C00EF979-C217-431E-B324-E887099BC114}"/>
              </a:ext>
            </a:extLst>
          </p:cNvPr>
          <p:cNvSpPr/>
          <p:nvPr/>
        </p:nvSpPr>
        <p:spPr>
          <a:xfrm>
            <a:off x="8179165" y="1844682"/>
            <a:ext cx="788879" cy="1454214"/>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9425BC56-FD43-4660-A8CB-350D205C1BED}"/>
              </a:ext>
            </a:extLst>
          </p:cNvPr>
          <p:cNvSpPr/>
          <p:nvPr/>
        </p:nvSpPr>
        <p:spPr>
          <a:xfrm>
            <a:off x="8179165" y="1819321"/>
            <a:ext cx="788879" cy="796605"/>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a:t>
            </a:r>
          </a:p>
        </p:txBody>
      </p:sp>
      <p:sp>
        <p:nvSpPr>
          <p:cNvPr id="54" name="TextBox 53">
            <a:extLst>
              <a:ext uri="{FF2B5EF4-FFF2-40B4-BE49-F238E27FC236}">
                <a16:creationId xmlns:a16="http://schemas.microsoft.com/office/drawing/2014/main" id="{7B988D24-4130-441E-957A-6D8E48E95480}"/>
              </a:ext>
            </a:extLst>
          </p:cNvPr>
          <p:cNvSpPr txBox="1"/>
          <p:nvPr/>
        </p:nvSpPr>
        <p:spPr>
          <a:xfrm>
            <a:off x="7811568" y="1221614"/>
            <a:ext cx="1524072" cy="461665"/>
          </a:xfrm>
          <a:prstGeom prst="rect">
            <a:avLst/>
          </a:prstGeom>
          <a:noFill/>
        </p:spPr>
        <p:txBody>
          <a:bodyPr wrap="none" rtlCol="0">
            <a:spAutoFit/>
          </a:bodyPr>
          <a:lstStyle/>
          <a:p>
            <a:pPr defTabSz="914400"/>
            <a:r>
              <a:rPr lang="en-US" sz="2400" b="1" dirty="0">
                <a:solidFill>
                  <a:srgbClr val="394D54"/>
                </a:solidFill>
                <a:latin typeface="Corbel Light" panose="020B0303020204020204" pitchFamily="34" charset="0"/>
              </a:rPr>
              <a:t>Containers</a:t>
            </a:r>
          </a:p>
        </p:txBody>
      </p:sp>
      <p:sp>
        <p:nvSpPr>
          <p:cNvPr id="55" name="TextBox 54">
            <a:extLst>
              <a:ext uri="{FF2B5EF4-FFF2-40B4-BE49-F238E27FC236}">
                <a16:creationId xmlns:a16="http://schemas.microsoft.com/office/drawing/2014/main" id="{478CA188-4712-4ACF-9028-733813715157}"/>
              </a:ext>
            </a:extLst>
          </p:cNvPr>
          <p:cNvSpPr txBox="1"/>
          <p:nvPr/>
        </p:nvSpPr>
        <p:spPr>
          <a:xfrm>
            <a:off x="2019503" y="1168491"/>
            <a:ext cx="723275" cy="461665"/>
          </a:xfrm>
          <a:prstGeom prst="rect">
            <a:avLst/>
          </a:prstGeom>
          <a:noFill/>
        </p:spPr>
        <p:txBody>
          <a:bodyPr wrap="none" rtlCol="0">
            <a:spAutoFit/>
          </a:bodyPr>
          <a:lstStyle/>
          <a:p>
            <a:pPr defTabSz="914400"/>
            <a:r>
              <a:rPr lang="en-US" sz="2400" b="1" dirty="0">
                <a:solidFill>
                  <a:srgbClr val="394D54"/>
                </a:solidFill>
                <a:latin typeface="Corbel Light" panose="020B0303020204020204" pitchFamily="34" charset="0"/>
              </a:rPr>
              <a:t>VMs</a:t>
            </a:r>
          </a:p>
        </p:txBody>
      </p:sp>
      <p:cxnSp>
        <p:nvCxnSpPr>
          <p:cNvPr id="4" name="Straight Connector 3">
            <a:extLst>
              <a:ext uri="{FF2B5EF4-FFF2-40B4-BE49-F238E27FC236}">
                <a16:creationId xmlns:a16="http://schemas.microsoft.com/office/drawing/2014/main" id="{2DB9B19C-8DA9-49BB-8506-6AEAE5D2352C}"/>
              </a:ext>
            </a:extLst>
          </p:cNvPr>
          <p:cNvCxnSpPr/>
          <p:nvPr/>
        </p:nvCxnSpPr>
        <p:spPr>
          <a:xfrm>
            <a:off x="4863547" y="1168606"/>
            <a:ext cx="0" cy="5029200"/>
          </a:xfrm>
          <a:prstGeom prst="line">
            <a:avLst/>
          </a:prstGeom>
          <a:ln w="28575">
            <a:solidFill>
              <a:schemeClr val="accent3">
                <a:lumMod val="50000"/>
                <a:lumOff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001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BD63D-E39A-42FF-BD8A-08A1E42DDD66}"/>
              </a:ext>
            </a:extLst>
          </p:cNvPr>
          <p:cNvPicPr>
            <a:picLocks noChangeAspect="1"/>
          </p:cNvPicPr>
          <p:nvPr/>
        </p:nvPicPr>
        <p:blipFill>
          <a:blip r:embed="rId3"/>
          <a:stretch>
            <a:fillRect/>
          </a:stretch>
        </p:blipFill>
        <p:spPr>
          <a:xfrm>
            <a:off x="4604085" y="485274"/>
            <a:ext cx="6577262" cy="5887452"/>
          </a:xfrm>
          <a:prstGeom prst="rect">
            <a:avLst/>
          </a:prstGeom>
        </p:spPr>
      </p:pic>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Docker Components</a:t>
            </a:r>
          </a:p>
        </p:txBody>
      </p:sp>
      <p:sp>
        <p:nvSpPr>
          <p:cNvPr id="3" name="Rectangle 2">
            <a:extLst>
              <a:ext uri="{FF2B5EF4-FFF2-40B4-BE49-F238E27FC236}">
                <a16:creationId xmlns:a16="http://schemas.microsoft.com/office/drawing/2014/main" id="{B48D76AF-33CA-42CF-A414-0517EF4FBE27}"/>
              </a:ext>
            </a:extLst>
          </p:cNvPr>
          <p:cNvSpPr/>
          <p:nvPr/>
        </p:nvSpPr>
        <p:spPr>
          <a:xfrm>
            <a:off x="563189" y="1136409"/>
            <a:ext cx="7522032" cy="4455515"/>
          </a:xfrm>
          <a:prstGeom prst="rect">
            <a:avLst/>
          </a:prstGeom>
        </p:spPr>
        <p:txBody>
          <a:bodyPr wrap="square">
            <a:spAutoFit/>
          </a:bodyPr>
          <a:lstStyle/>
          <a:p>
            <a:pPr>
              <a:lnSpc>
                <a:spcPct val="150000"/>
              </a:lnSpc>
            </a:pPr>
            <a:r>
              <a:rPr lang="en-US" sz="2400" dirty="0">
                <a:solidFill>
                  <a:srgbClr val="222635"/>
                </a:solidFill>
                <a:latin typeface="Myriad Pro"/>
              </a:rPr>
              <a:t>Docker is composed of six different components namely:</a:t>
            </a:r>
          </a:p>
          <a:p>
            <a:pPr>
              <a:lnSpc>
                <a:spcPct val="150000"/>
              </a:lnSpc>
              <a:buFont typeface="Arial" panose="020B0604020202020204" pitchFamily="34" charset="0"/>
              <a:buChar char="•"/>
            </a:pPr>
            <a:r>
              <a:rPr lang="en-US" sz="2400" dirty="0">
                <a:solidFill>
                  <a:srgbClr val="222635"/>
                </a:solidFill>
                <a:latin typeface="Myriad Pro"/>
              </a:rPr>
              <a:t>Docker Client;</a:t>
            </a:r>
          </a:p>
          <a:p>
            <a:pPr>
              <a:lnSpc>
                <a:spcPct val="150000"/>
              </a:lnSpc>
              <a:buFont typeface="Arial" panose="020B0604020202020204" pitchFamily="34" charset="0"/>
              <a:buChar char="•"/>
            </a:pPr>
            <a:r>
              <a:rPr lang="en-US" sz="2400" dirty="0">
                <a:solidFill>
                  <a:srgbClr val="222635"/>
                </a:solidFill>
                <a:latin typeface="Myriad Pro"/>
              </a:rPr>
              <a:t>Docker Daemon;</a:t>
            </a:r>
          </a:p>
          <a:p>
            <a:pPr>
              <a:lnSpc>
                <a:spcPct val="150000"/>
              </a:lnSpc>
              <a:buFont typeface="Arial" panose="020B0604020202020204" pitchFamily="34" charset="0"/>
              <a:buChar char="•"/>
            </a:pPr>
            <a:r>
              <a:rPr lang="en-US" sz="2400" dirty="0">
                <a:solidFill>
                  <a:srgbClr val="222635"/>
                </a:solidFill>
                <a:latin typeface="Myriad Pro"/>
              </a:rPr>
              <a:t>Docker Images;</a:t>
            </a:r>
          </a:p>
          <a:p>
            <a:pPr>
              <a:lnSpc>
                <a:spcPct val="150000"/>
              </a:lnSpc>
              <a:buFont typeface="Arial" panose="020B0604020202020204" pitchFamily="34" charset="0"/>
              <a:buChar char="•"/>
            </a:pPr>
            <a:r>
              <a:rPr lang="en-US" sz="2400" dirty="0">
                <a:solidFill>
                  <a:srgbClr val="222635"/>
                </a:solidFill>
                <a:latin typeface="Myriad Pro"/>
              </a:rPr>
              <a:t>Docker Registries;</a:t>
            </a:r>
          </a:p>
          <a:p>
            <a:pPr>
              <a:lnSpc>
                <a:spcPct val="150000"/>
              </a:lnSpc>
              <a:buFont typeface="Arial" panose="020B0604020202020204" pitchFamily="34" charset="0"/>
              <a:buChar char="•"/>
            </a:pPr>
            <a:r>
              <a:rPr lang="en-US" sz="2400" dirty="0">
                <a:solidFill>
                  <a:srgbClr val="222635"/>
                </a:solidFill>
                <a:latin typeface="Myriad Pro"/>
              </a:rPr>
              <a:t>Containers</a:t>
            </a:r>
          </a:p>
          <a:p>
            <a:pPr>
              <a:lnSpc>
                <a:spcPct val="150000"/>
              </a:lnSpc>
              <a:buFont typeface="Arial" panose="020B0604020202020204" pitchFamily="34" charset="0"/>
              <a:buChar char="•"/>
            </a:pPr>
            <a:r>
              <a:rPr lang="en-US" sz="2400" dirty="0">
                <a:solidFill>
                  <a:srgbClr val="222635"/>
                </a:solidFill>
                <a:latin typeface="Myriad Pro"/>
              </a:rPr>
              <a:t>Docker Engine</a:t>
            </a:r>
            <a:endParaRPr lang="en-US" sz="2400" b="0" i="0" dirty="0">
              <a:solidFill>
                <a:srgbClr val="222635"/>
              </a:solidFill>
              <a:effectLst/>
              <a:latin typeface="Myriad Pro"/>
            </a:endParaRPr>
          </a:p>
        </p:txBody>
      </p:sp>
    </p:spTree>
    <p:extLst>
      <p:ext uri="{BB962C8B-B14F-4D97-AF65-F5344CB8AC3E}">
        <p14:creationId xmlns:p14="http://schemas.microsoft.com/office/powerpoint/2010/main" val="213614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053860" cy="940079"/>
          </a:xfrm>
        </p:spPr>
        <p:txBody>
          <a:bodyPr anchor="t">
            <a:normAutofit fontScale="90000"/>
          </a:bodyPr>
          <a:lstStyle/>
          <a:p>
            <a:r>
              <a:rPr lang="en-US" sz="4400" b="0" dirty="0">
                <a:latin typeface="Myriad Pro"/>
              </a:rPr>
              <a:t>What are the Basics of the Docker Systems ?</a:t>
            </a:r>
          </a:p>
        </p:txBody>
      </p:sp>
      <p:cxnSp>
        <p:nvCxnSpPr>
          <p:cNvPr id="33" name="Straight Connector 32">
            <a:extLst>
              <a:ext uri="{FF2B5EF4-FFF2-40B4-BE49-F238E27FC236}">
                <a16:creationId xmlns:a16="http://schemas.microsoft.com/office/drawing/2014/main" id="{0E2D63DA-2A69-4FA2-9FAC-AA7E41F90088}"/>
              </a:ext>
            </a:extLst>
          </p:cNvPr>
          <p:cNvCxnSpPr/>
          <p:nvPr/>
        </p:nvCxnSpPr>
        <p:spPr>
          <a:xfrm>
            <a:off x="1379035" y="3983548"/>
            <a:ext cx="2741857" cy="15692"/>
          </a:xfrm>
          <a:prstGeom prst="line">
            <a:avLst/>
          </a:prstGeom>
          <a:noFill/>
          <a:ln w="57150" cap="flat" cmpd="sng" algn="ctr">
            <a:solidFill>
              <a:srgbClr val="253232"/>
            </a:solidFill>
            <a:prstDash val="solid"/>
            <a:miter lim="800000"/>
          </a:ln>
          <a:effectLst/>
        </p:spPr>
      </p:cxnSp>
      <p:sp>
        <p:nvSpPr>
          <p:cNvPr id="34" name="Can 4">
            <a:extLst>
              <a:ext uri="{FF2B5EF4-FFF2-40B4-BE49-F238E27FC236}">
                <a16:creationId xmlns:a16="http://schemas.microsoft.com/office/drawing/2014/main" id="{1B5318B9-3C49-48C2-9AA3-5E360CC4628A}"/>
              </a:ext>
            </a:extLst>
          </p:cNvPr>
          <p:cNvSpPr/>
          <p:nvPr/>
        </p:nvSpPr>
        <p:spPr>
          <a:xfrm>
            <a:off x="246175" y="3372948"/>
            <a:ext cx="1195524" cy="2356674"/>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Source Code Repository</a:t>
            </a:r>
          </a:p>
        </p:txBody>
      </p:sp>
      <p:sp>
        <p:nvSpPr>
          <p:cNvPr id="35" name="Flowchart: Document 34">
            <a:extLst>
              <a:ext uri="{FF2B5EF4-FFF2-40B4-BE49-F238E27FC236}">
                <a16:creationId xmlns:a16="http://schemas.microsoft.com/office/drawing/2014/main" id="{E1994CD8-1144-4095-BE97-8342E72FA65A}"/>
              </a:ext>
            </a:extLst>
          </p:cNvPr>
          <p:cNvSpPr/>
          <p:nvPr/>
        </p:nvSpPr>
        <p:spPr>
          <a:xfrm>
            <a:off x="354519" y="3779456"/>
            <a:ext cx="946595" cy="924460"/>
          </a:xfrm>
          <a:prstGeom prst="flowChartDocumen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err="1">
                <a:ln>
                  <a:noFill/>
                </a:ln>
                <a:solidFill>
                  <a:prstClr val="white"/>
                </a:solidFill>
                <a:effectLst/>
                <a:uLnTx/>
                <a:uFillTx/>
                <a:latin typeface="Corbel Light" panose="020B0303020204020204" pitchFamily="34" charset="0"/>
              </a:rPr>
              <a:t>Dockerfile</a:t>
            </a:r>
            <a:endParaRPr kumimoji="0" lang="en-US" sz="1400" b="1" i="0" u="sng" strike="noStrike" kern="0" cap="none" spc="0" normalizeH="0" baseline="0" noProof="0" dirty="0">
              <a:ln>
                <a:noFill/>
              </a:ln>
              <a:solidFill>
                <a:prstClr val="white"/>
              </a:solidFill>
              <a:effectLst/>
              <a:uLnTx/>
              <a:uFillTx/>
              <a:latin typeface="Corbel Light" panose="020B03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rbel Light" panose="020B0303020204020204" pitchFamily="34" charset="0"/>
              </a:rPr>
              <a:t>For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rbel Light" panose="020B0303020204020204" pitchFamily="34" charset="0"/>
              </a:rPr>
              <a:t>A</a:t>
            </a:r>
          </a:p>
        </p:txBody>
      </p:sp>
      <p:sp>
        <p:nvSpPr>
          <p:cNvPr id="36" name="Flowchart: Process 35">
            <a:extLst>
              <a:ext uri="{FF2B5EF4-FFF2-40B4-BE49-F238E27FC236}">
                <a16:creationId xmlns:a16="http://schemas.microsoft.com/office/drawing/2014/main" id="{80927C14-B402-4981-9DBE-ED3FE2A4B8C9}"/>
              </a:ext>
            </a:extLst>
          </p:cNvPr>
          <p:cNvSpPr/>
          <p:nvPr/>
        </p:nvSpPr>
        <p:spPr>
          <a:xfrm>
            <a:off x="3276972" y="4983728"/>
            <a:ext cx="1905040" cy="500943"/>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Docker Engine</a:t>
            </a:r>
          </a:p>
        </p:txBody>
      </p:sp>
      <p:sp>
        <p:nvSpPr>
          <p:cNvPr id="37" name="Can 11">
            <a:extLst>
              <a:ext uri="{FF2B5EF4-FFF2-40B4-BE49-F238E27FC236}">
                <a16:creationId xmlns:a16="http://schemas.microsoft.com/office/drawing/2014/main" id="{8FB0EA73-2360-43C4-A72C-CC95F6E0C935}"/>
              </a:ext>
            </a:extLst>
          </p:cNvPr>
          <p:cNvSpPr/>
          <p:nvPr/>
        </p:nvSpPr>
        <p:spPr>
          <a:xfrm>
            <a:off x="10407366" y="1030978"/>
            <a:ext cx="1151764" cy="1679181"/>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Container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Image Registry</a:t>
            </a:r>
          </a:p>
        </p:txBody>
      </p:sp>
      <p:cxnSp>
        <p:nvCxnSpPr>
          <p:cNvPr id="38" name="Straight Connector 37">
            <a:extLst>
              <a:ext uri="{FF2B5EF4-FFF2-40B4-BE49-F238E27FC236}">
                <a16:creationId xmlns:a16="http://schemas.microsoft.com/office/drawing/2014/main" id="{CDBAA66C-876A-4D10-89E7-DCAAA319592A}"/>
              </a:ext>
            </a:extLst>
          </p:cNvPr>
          <p:cNvCxnSpPr/>
          <p:nvPr/>
        </p:nvCxnSpPr>
        <p:spPr>
          <a:xfrm>
            <a:off x="4120891" y="3182907"/>
            <a:ext cx="0" cy="1800821"/>
          </a:xfrm>
          <a:prstGeom prst="line">
            <a:avLst/>
          </a:prstGeom>
          <a:noFill/>
          <a:ln w="57150" cap="flat" cmpd="sng" algn="ctr">
            <a:solidFill>
              <a:srgbClr val="394D54"/>
            </a:solidFill>
            <a:prstDash val="solid"/>
            <a:miter lim="800000"/>
            <a:headEnd type="stealth"/>
          </a:ln>
          <a:effectLst/>
        </p:spPr>
      </p:cxnSp>
      <p:sp>
        <p:nvSpPr>
          <p:cNvPr id="39" name="TextBox 38">
            <a:extLst>
              <a:ext uri="{FF2B5EF4-FFF2-40B4-BE49-F238E27FC236}">
                <a16:creationId xmlns:a16="http://schemas.microsoft.com/office/drawing/2014/main" id="{EDFDC215-436E-4FEA-B8E4-6629BF8455E4}"/>
              </a:ext>
            </a:extLst>
          </p:cNvPr>
          <p:cNvSpPr txBox="1"/>
          <p:nvPr/>
        </p:nvSpPr>
        <p:spPr>
          <a:xfrm>
            <a:off x="2716060" y="3513162"/>
            <a:ext cx="620683"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Build</a:t>
            </a:r>
          </a:p>
        </p:txBody>
      </p:sp>
      <p:sp>
        <p:nvSpPr>
          <p:cNvPr id="40" name="Flowchart: Process 39">
            <a:extLst>
              <a:ext uri="{FF2B5EF4-FFF2-40B4-BE49-F238E27FC236}">
                <a16:creationId xmlns:a16="http://schemas.microsoft.com/office/drawing/2014/main" id="{CB38FB0C-F858-439F-BF5D-B4EA2E39D6FE}"/>
              </a:ext>
            </a:extLst>
          </p:cNvPr>
          <p:cNvSpPr/>
          <p:nvPr/>
        </p:nvSpPr>
        <p:spPr>
          <a:xfrm rot="5400000">
            <a:off x="9778534" y="4794045"/>
            <a:ext cx="1265721" cy="411308"/>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 </a:t>
            </a:r>
          </a:p>
        </p:txBody>
      </p:sp>
      <p:sp>
        <p:nvSpPr>
          <p:cNvPr id="41" name="Flowchart: Process 40">
            <a:extLst>
              <a:ext uri="{FF2B5EF4-FFF2-40B4-BE49-F238E27FC236}">
                <a16:creationId xmlns:a16="http://schemas.microsoft.com/office/drawing/2014/main" id="{581EACF7-1209-4FE3-BFC7-B13439C4C6C0}"/>
              </a:ext>
            </a:extLst>
          </p:cNvPr>
          <p:cNvSpPr/>
          <p:nvPr/>
        </p:nvSpPr>
        <p:spPr>
          <a:xfrm>
            <a:off x="8293472" y="5638657"/>
            <a:ext cx="3099800" cy="374260"/>
          </a:xfrm>
          <a:prstGeom prst="flowChartProcess">
            <a:avLst/>
          </a:prstGeom>
          <a:solidFill>
            <a:srgbClr val="F40C7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Host 2 OS  (Linux)</a:t>
            </a:r>
          </a:p>
        </p:txBody>
      </p:sp>
      <p:sp>
        <p:nvSpPr>
          <p:cNvPr id="42" name="Cube 41">
            <a:extLst>
              <a:ext uri="{FF2B5EF4-FFF2-40B4-BE49-F238E27FC236}">
                <a16:creationId xmlns:a16="http://schemas.microsoft.com/office/drawing/2014/main" id="{5FDCCBA2-31FB-46E5-91CB-2F3D0AB7EF50}"/>
              </a:ext>
            </a:extLst>
          </p:cNvPr>
          <p:cNvSpPr/>
          <p:nvPr/>
        </p:nvSpPr>
        <p:spPr>
          <a:xfrm>
            <a:off x="8293472" y="4403536"/>
            <a:ext cx="509869" cy="1249761"/>
          </a:xfrm>
          <a:prstGeom prst="cube">
            <a:avLst>
              <a:gd name="adj" fmla="val 27120"/>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 A</a:t>
            </a:r>
          </a:p>
        </p:txBody>
      </p:sp>
      <p:sp>
        <p:nvSpPr>
          <p:cNvPr id="43" name="Cube 42">
            <a:extLst>
              <a:ext uri="{FF2B5EF4-FFF2-40B4-BE49-F238E27FC236}">
                <a16:creationId xmlns:a16="http://schemas.microsoft.com/office/drawing/2014/main" id="{F3F30F05-C806-4A64-9EA2-0ABF2568B370}"/>
              </a:ext>
            </a:extLst>
          </p:cNvPr>
          <p:cNvSpPr/>
          <p:nvPr/>
        </p:nvSpPr>
        <p:spPr>
          <a:xfrm>
            <a:off x="8922326" y="4432675"/>
            <a:ext cx="485913" cy="1190472"/>
          </a:xfrm>
          <a:prstGeom prst="cube">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 B</a:t>
            </a:r>
          </a:p>
        </p:txBody>
      </p:sp>
      <p:sp>
        <p:nvSpPr>
          <p:cNvPr id="56" name="Cube 55">
            <a:extLst>
              <a:ext uri="{FF2B5EF4-FFF2-40B4-BE49-F238E27FC236}">
                <a16:creationId xmlns:a16="http://schemas.microsoft.com/office/drawing/2014/main" id="{B51887BF-31EF-44E2-BB31-159E22064537}"/>
              </a:ext>
            </a:extLst>
          </p:cNvPr>
          <p:cNvSpPr/>
          <p:nvPr/>
        </p:nvSpPr>
        <p:spPr>
          <a:xfrm>
            <a:off x="9527224" y="4439033"/>
            <a:ext cx="485913" cy="1190472"/>
          </a:xfrm>
          <a:prstGeom prst="cube">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 C</a:t>
            </a:r>
          </a:p>
        </p:txBody>
      </p:sp>
      <p:sp>
        <p:nvSpPr>
          <p:cNvPr id="57" name="Cube 56">
            <a:extLst>
              <a:ext uri="{FF2B5EF4-FFF2-40B4-BE49-F238E27FC236}">
                <a16:creationId xmlns:a16="http://schemas.microsoft.com/office/drawing/2014/main" id="{D9E71024-3108-4888-86BC-CE3699E4D849}"/>
              </a:ext>
            </a:extLst>
          </p:cNvPr>
          <p:cNvSpPr/>
          <p:nvPr/>
        </p:nvSpPr>
        <p:spPr>
          <a:xfrm>
            <a:off x="3924349" y="1146991"/>
            <a:ext cx="499917" cy="1916836"/>
          </a:xfrm>
          <a:prstGeom prst="cube">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Container A</a:t>
            </a:r>
          </a:p>
        </p:txBody>
      </p:sp>
      <p:cxnSp>
        <p:nvCxnSpPr>
          <p:cNvPr id="58" name="Straight Connector 57">
            <a:extLst>
              <a:ext uri="{FF2B5EF4-FFF2-40B4-BE49-F238E27FC236}">
                <a16:creationId xmlns:a16="http://schemas.microsoft.com/office/drawing/2014/main" id="{0804BE0B-89CF-4902-A5D3-3E7B3A3EEF0F}"/>
              </a:ext>
            </a:extLst>
          </p:cNvPr>
          <p:cNvCxnSpPr/>
          <p:nvPr/>
        </p:nvCxnSpPr>
        <p:spPr>
          <a:xfrm flipH="1">
            <a:off x="4907885" y="2148691"/>
            <a:ext cx="5455099" cy="4237"/>
          </a:xfrm>
          <a:prstGeom prst="line">
            <a:avLst/>
          </a:prstGeom>
          <a:noFill/>
          <a:ln w="57150" cap="flat" cmpd="sng" algn="ctr">
            <a:solidFill>
              <a:srgbClr val="394D54"/>
            </a:solidFill>
            <a:prstDash val="solid"/>
            <a:miter lim="800000"/>
            <a:headEnd type="stealth"/>
          </a:ln>
          <a:effectLst/>
        </p:spPr>
      </p:cxnSp>
      <p:sp>
        <p:nvSpPr>
          <p:cNvPr id="59" name="TextBox 58">
            <a:extLst>
              <a:ext uri="{FF2B5EF4-FFF2-40B4-BE49-F238E27FC236}">
                <a16:creationId xmlns:a16="http://schemas.microsoft.com/office/drawing/2014/main" id="{28EF9401-FB08-4B2B-AA60-36862FECE210}"/>
              </a:ext>
            </a:extLst>
          </p:cNvPr>
          <p:cNvSpPr txBox="1"/>
          <p:nvPr/>
        </p:nvSpPr>
        <p:spPr>
          <a:xfrm>
            <a:off x="7091998" y="1540397"/>
            <a:ext cx="609269"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Push</a:t>
            </a:r>
          </a:p>
        </p:txBody>
      </p:sp>
      <p:cxnSp>
        <p:nvCxnSpPr>
          <p:cNvPr id="60" name="Straight Connector 59">
            <a:extLst>
              <a:ext uri="{FF2B5EF4-FFF2-40B4-BE49-F238E27FC236}">
                <a16:creationId xmlns:a16="http://schemas.microsoft.com/office/drawing/2014/main" id="{890FF565-62AD-42E8-A62A-AFD48EC1FF6F}"/>
              </a:ext>
            </a:extLst>
          </p:cNvPr>
          <p:cNvCxnSpPr/>
          <p:nvPr/>
        </p:nvCxnSpPr>
        <p:spPr>
          <a:xfrm>
            <a:off x="10826391" y="2708376"/>
            <a:ext cx="20674" cy="2944920"/>
          </a:xfrm>
          <a:prstGeom prst="line">
            <a:avLst/>
          </a:prstGeom>
          <a:noFill/>
          <a:ln w="57150" cap="flat" cmpd="sng" algn="ctr">
            <a:solidFill>
              <a:srgbClr val="394D54"/>
            </a:solidFill>
            <a:prstDash val="solid"/>
            <a:miter lim="800000"/>
            <a:headEnd type="stealth"/>
          </a:ln>
          <a:effectLst/>
        </p:spPr>
      </p:cxnSp>
      <p:cxnSp>
        <p:nvCxnSpPr>
          <p:cNvPr id="61" name="Straight Connector 60">
            <a:extLst>
              <a:ext uri="{FF2B5EF4-FFF2-40B4-BE49-F238E27FC236}">
                <a16:creationId xmlns:a16="http://schemas.microsoft.com/office/drawing/2014/main" id="{4122D717-C613-45DC-81DC-3DBFFCE5736E}"/>
              </a:ext>
            </a:extLst>
          </p:cNvPr>
          <p:cNvCxnSpPr/>
          <p:nvPr/>
        </p:nvCxnSpPr>
        <p:spPr>
          <a:xfrm flipH="1" flipV="1">
            <a:off x="11129674" y="2780687"/>
            <a:ext cx="29323" cy="2842460"/>
          </a:xfrm>
          <a:prstGeom prst="line">
            <a:avLst/>
          </a:prstGeom>
          <a:noFill/>
          <a:ln w="57150" cap="flat" cmpd="sng" algn="ctr">
            <a:solidFill>
              <a:srgbClr val="394D54"/>
            </a:solidFill>
            <a:prstDash val="solid"/>
            <a:miter lim="800000"/>
            <a:headEnd type="stealth"/>
          </a:ln>
          <a:effectLst/>
        </p:spPr>
      </p:cxnSp>
      <p:sp>
        <p:nvSpPr>
          <p:cNvPr id="62" name="TextBox 61">
            <a:extLst>
              <a:ext uri="{FF2B5EF4-FFF2-40B4-BE49-F238E27FC236}">
                <a16:creationId xmlns:a16="http://schemas.microsoft.com/office/drawing/2014/main" id="{CDB8D9FD-F322-464A-80E2-51954B48BE4A}"/>
              </a:ext>
            </a:extLst>
          </p:cNvPr>
          <p:cNvSpPr txBox="1"/>
          <p:nvPr/>
        </p:nvSpPr>
        <p:spPr>
          <a:xfrm>
            <a:off x="9849832" y="2910546"/>
            <a:ext cx="777777"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Search</a:t>
            </a:r>
          </a:p>
        </p:txBody>
      </p:sp>
      <p:sp>
        <p:nvSpPr>
          <p:cNvPr id="63" name="TextBox 62">
            <a:extLst>
              <a:ext uri="{FF2B5EF4-FFF2-40B4-BE49-F238E27FC236}">
                <a16:creationId xmlns:a16="http://schemas.microsoft.com/office/drawing/2014/main" id="{04802F4F-F70A-4730-B795-FED72295B050}"/>
              </a:ext>
            </a:extLst>
          </p:cNvPr>
          <p:cNvSpPr txBox="1"/>
          <p:nvPr/>
        </p:nvSpPr>
        <p:spPr>
          <a:xfrm>
            <a:off x="11192216" y="3018598"/>
            <a:ext cx="505075"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Pull</a:t>
            </a:r>
          </a:p>
        </p:txBody>
      </p:sp>
      <p:sp>
        <p:nvSpPr>
          <p:cNvPr id="64" name="TextBox 63">
            <a:extLst>
              <a:ext uri="{FF2B5EF4-FFF2-40B4-BE49-F238E27FC236}">
                <a16:creationId xmlns:a16="http://schemas.microsoft.com/office/drawing/2014/main" id="{F6A477C7-73E4-4835-81AB-A97C07BD675D}"/>
              </a:ext>
            </a:extLst>
          </p:cNvPr>
          <p:cNvSpPr txBox="1"/>
          <p:nvPr/>
        </p:nvSpPr>
        <p:spPr>
          <a:xfrm>
            <a:off x="11223724" y="3438221"/>
            <a:ext cx="534121"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Run</a:t>
            </a:r>
          </a:p>
        </p:txBody>
      </p:sp>
      <p:sp>
        <p:nvSpPr>
          <p:cNvPr id="65" name="Flowchart: Process 64">
            <a:extLst>
              <a:ext uri="{FF2B5EF4-FFF2-40B4-BE49-F238E27FC236}">
                <a16:creationId xmlns:a16="http://schemas.microsoft.com/office/drawing/2014/main" id="{8C2A6DC0-2213-43B4-8550-1FECF7BF53D6}"/>
              </a:ext>
            </a:extLst>
          </p:cNvPr>
          <p:cNvSpPr/>
          <p:nvPr/>
        </p:nvSpPr>
        <p:spPr>
          <a:xfrm>
            <a:off x="3276972" y="5457025"/>
            <a:ext cx="1905040" cy="374260"/>
          </a:xfrm>
          <a:prstGeom prst="flowChartProcess">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Host 1  OS (Linux)</a:t>
            </a:r>
          </a:p>
        </p:txBody>
      </p:sp>
    </p:spTree>
    <p:extLst>
      <p:ext uri="{BB962C8B-B14F-4D97-AF65-F5344CB8AC3E}">
        <p14:creationId xmlns:p14="http://schemas.microsoft.com/office/powerpoint/2010/main" val="250114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down)">
                                      <p:cBhvr>
                                        <p:cTn id="41" dur="500"/>
                                        <p:tgtEl>
                                          <p:spTgt spid="59"/>
                                        </p:tgtEl>
                                      </p:cBhvr>
                                    </p:animEffect>
                                  </p:childTnLst>
                                </p:cTn>
                              </p:par>
                              <p:par>
                                <p:cTn id="42" presetID="22" presetClass="entr" presetSubtype="4" fill="hold"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down)">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ppt_x"/>
                                          </p:val>
                                        </p:tav>
                                        <p:tav tm="100000">
                                          <p:val>
                                            <p:strVal val="#ppt_x"/>
                                          </p:val>
                                        </p:tav>
                                      </p:tavLst>
                                    </p:anim>
                                    <p:anim calcmode="lin" valueType="num">
                                      <p:cBhvr additive="base">
                                        <p:cTn id="64" dur="500" fill="hold"/>
                                        <p:tgtEl>
                                          <p:spTgt spid="6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500" fill="hold"/>
                                        <p:tgtEl>
                                          <p:spTgt spid="63"/>
                                        </p:tgtEl>
                                        <p:attrNameLst>
                                          <p:attrName>ppt_x</p:attrName>
                                        </p:attrNameLst>
                                      </p:cBhvr>
                                      <p:tavLst>
                                        <p:tav tm="0">
                                          <p:val>
                                            <p:strVal val="#ppt_x"/>
                                          </p:val>
                                        </p:tav>
                                        <p:tav tm="100000">
                                          <p:val>
                                            <p:strVal val="#ppt_x"/>
                                          </p:val>
                                        </p:tav>
                                      </p:tavLst>
                                    </p:anim>
                                    <p:anim calcmode="lin" valueType="num">
                                      <p:cBhvr additive="base">
                                        <p:cTn id="68" dur="500" fill="hold"/>
                                        <p:tgtEl>
                                          <p:spTgt spid="6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randombar(horizontal)">
                                      <p:cBhvr>
                                        <p:cTn id="77" dur="500"/>
                                        <p:tgtEl>
                                          <p:spTgt spid="4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randombar(horizontal)">
                                      <p:cBhvr>
                                        <p:cTn id="80" dur="500"/>
                                        <p:tgtEl>
                                          <p:spTgt spid="4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randombar(horizontal)">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wipe(down)">
                                      <p:cBhvr>
                                        <p:cTn id="88" dur="500"/>
                                        <p:tgtEl>
                                          <p:spTgt spid="62"/>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9" grpId="0"/>
      <p:bldP spid="40" grpId="0" animBg="1"/>
      <p:bldP spid="41" grpId="0" animBg="1"/>
      <p:bldP spid="42" grpId="0" animBg="1"/>
      <p:bldP spid="43" grpId="0" animBg="1"/>
      <p:bldP spid="56" grpId="0" animBg="1"/>
      <p:bldP spid="57" grpId="0" animBg="1"/>
      <p:bldP spid="59" grpId="0"/>
      <p:bldP spid="62" grpId="0"/>
      <p:bldP spid="63" grpId="0"/>
      <p:bldP spid="64" grpId="0"/>
      <p:bldP spid="6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Changes and Updates to Docker System </a:t>
            </a:r>
          </a:p>
        </p:txBody>
      </p:sp>
      <p:sp>
        <p:nvSpPr>
          <p:cNvPr id="76" name="Rectangle 75">
            <a:extLst>
              <a:ext uri="{FF2B5EF4-FFF2-40B4-BE49-F238E27FC236}">
                <a16:creationId xmlns:a16="http://schemas.microsoft.com/office/drawing/2014/main" id="{BE16B582-AE2E-4D5A-9B60-872841684AF1}"/>
              </a:ext>
            </a:extLst>
          </p:cNvPr>
          <p:cNvSpPr/>
          <p:nvPr/>
        </p:nvSpPr>
        <p:spPr>
          <a:xfrm>
            <a:off x="5627518" y="1263995"/>
            <a:ext cx="758281"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Flowchart: Process 76">
            <a:extLst>
              <a:ext uri="{FF2B5EF4-FFF2-40B4-BE49-F238E27FC236}">
                <a16:creationId xmlns:a16="http://schemas.microsoft.com/office/drawing/2014/main" id="{588FC39E-DC9B-43A7-9DDE-E3C303E37690}"/>
              </a:ext>
            </a:extLst>
          </p:cNvPr>
          <p:cNvSpPr/>
          <p:nvPr/>
        </p:nvSpPr>
        <p:spPr>
          <a:xfrm>
            <a:off x="3272186" y="5243246"/>
            <a:ext cx="1863837" cy="331335"/>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 Engine</a:t>
            </a:r>
          </a:p>
        </p:txBody>
      </p:sp>
      <p:sp>
        <p:nvSpPr>
          <p:cNvPr id="78" name="Can 11">
            <a:extLst>
              <a:ext uri="{FF2B5EF4-FFF2-40B4-BE49-F238E27FC236}">
                <a16:creationId xmlns:a16="http://schemas.microsoft.com/office/drawing/2014/main" id="{B675E7DC-B970-46D9-9D87-54C93CF135F9}"/>
              </a:ext>
            </a:extLst>
          </p:cNvPr>
          <p:cNvSpPr/>
          <p:nvPr/>
        </p:nvSpPr>
        <p:spPr>
          <a:xfrm>
            <a:off x="10246793" y="1030978"/>
            <a:ext cx="1126853" cy="1629033"/>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Image Registry</a:t>
            </a:r>
          </a:p>
        </p:txBody>
      </p:sp>
      <p:sp>
        <p:nvSpPr>
          <p:cNvPr id="79" name="Flowchart: Process 78">
            <a:extLst>
              <a:ext uri="{FF2B5EF4-FFF2-40B4-BE49-F238E27FC236}">
                <a16:creationId xmlns:a16="http://schemas.microsoft.com/office/drawing/2014/main" id="{C0002493-3397-4BBC-85CC-B7C20E1182EA}"/>
              </a:ext>
            </a:extLst>
          </p:cNvPr>
          <p:cNvSpPr/>
          <p:nvPr/>
        </p:nvSpPr>
        <p:spPr>
          <a:xfrm>
            <a:off x="8064649" y="5134965"/>
            <a:ext cx="3032756" cy="363083"/>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 Engine</a:t>
            </a:r>
          </a:p>
        </p:txBody>
      </p:sp>
      <p:cxnSp>
        <p:nvCxnSpPr>
          <p:cNvPr id="80" name="Straight Connector 79">
            <a:extLst>
              <a:ext uri="{FF2B5EF4-FFF2-40B4-BE49-F238E27FC236}">
                <a16:creationId xmlns:a16="http://schemas.microsoft.com/office/drawing/2014/main" id="{92B72EB4-3D13-47EA-AE80-F61608D5CD06}"/>
              </a:ext>
            </a:extLst>
          </p:cNvPr>
          <p:cNvCxnSpPr/>
          <p:nvPr/>
        </p:nvCxnSpPr>
        <p:spPr>
          <a:xfrm flipH="1">
            <a:off x="6411105" y="1626026"/>
            <a:ext cx="3691011" cy="21648"/>
          </a:xfrm>
          <a:prstGeom prst="line">
            <a:avLst/>
          </a:prstGeom>
          <a:noFill/>
          <a:ln w="57150" cap="flat" cmpd="sng" algn="ctr">
            <a:solidFill>
              <a:srgbClr val="394D54"/>
            </a:solidFill>
            <a:prstDash val="solid"/>
            <a:miter lim="800000"/>
            <a:headEnd type="stealth"/>
          </a:ln>
          <a:effectLst/>
        </p:spPr>
      </p:cxnSp>
      <p:sp>
        <p:nvSpPr>
          <p:cNvPr id="81" name="TextBox 80">
            <a:extLst>
              <a:ext uri="{FF2B5EF4-FFF2-40B4-BE49-F238E27FC236}">
                <a16:creationId xmlns:a16="http://schemas.microsoft.com/office/drawing/2014/main" id="{E7DE0A0B-771A-4D8F-A6C1-F391B0F56999}"/>
              </a:ext>
            </a:extLst>
          </p:cNvPr>
          <p:cNvSpPr txBox="1"/>
          <p:nvPr/>
        </p:nvSpPr>
        <p:spPr>
          <a:xfrm>
            <a:off x="9177899" y="1274363"/>
            <a:ext cx="569580" cy="338554"/>
          </a:xfrm>
          <a:prstGeom prst="rect">
            <a:avLst/>
          </a:prstGeom>
          <a:noFill/>
        </p:spPr>
        <p:txBody>
          <a:bodyPr wrap="none" rtlCol="0">
            <a:spAutoFit/>
          </a:bodyPr>
          <a:lstStyle/>
          <a:p>
            <a:pPr defTabSz="914400"/>
            <a:r>
              <a:rPr lang="en-US" sz="1600" b="1" i="1" dirty="0">
                <a:solidFill>
                  <a:srgbClr val="394D54"/>
                </a:solidFill>
                <a:latin typeface="Corbel Light" panose="020B0303020204020204" pitchFamily="34" charset="0"/>
              </a:rPr>
              <a:t>Push</a:t>
            </a:r>
          </a:p>
        </p:txBody>
      </p:sp>
      <p:cxnSp>
        <p:nvCxnSpPr>
          <p:cNvPr id="82" name="Straight Connector 81">
            <a:extLst>
              <a:ext uri="{FF2B5EF4-FFF2-40B4-BE49-F238E27FC236}">
                <a16:creationId xmlns:a16="http://schemas.microsoft.com/office/drawing/2014/main" id="{F16537FA-D62E-4FD9-A488-131A15ECEBB3}"/>
              </a:ext>
            </a:extLst>
          </p:cNvPr>
          <p:cNvCxnSpPr>
            <a:stCxn id="99" idx="3"/>
          </p:cNvCxnSpPr>
          <p:nvPr/>
        </p:nvCxnSpPr>
        <p:spPr>
          <a:xfrm flipV="1">
            <a:off x="8799045" y="2728435"/>
            <a:ext cx="2154434" cy="1493331"/>
          </a:xfrm>
          <a:prstGeom prst="line">
            <a:avLst/>
          </a:prstGeom>
          <a:noFill/>
          <a:ln w="57150" cap="flat" cmpd="sng" algn="ctr">
            <a:solidFill>
              <a:srgbClr val="394D54"/>
            </a:solidFill>
            <a:prstDash val="solid"/>
            <a:miter lim="800000"/>
            <a:headEnd type="stealth"/>
          </a:ln>
          <a:effectLst/>
        </p:spPr>
      </p:cxnSp>
      <p:sp>
        <p:nvSpPr>
          <p:cNvPr id="83" name="TextBox 82">
            <a:extLst>
              <a:ext uri="{FF2B5EF4-FFF2-40B4-BE49-F238E27FC236}">
                <a16:creationId xmlns:a16="http://schemas.microsoft.com/office/drawing/2014/main" id="{32C13370-ED9A-4278-AB89-5DEA18C33E9A}"/>
              </a:ext>
            </a:extLst>
          </p:cNvPr>
          <p:cNvSpPr txBox="1"/>
          <p:nvPr/>
        </p:nvSpPr>
        <p:spPr>
          <a:xfrm>
            <a:off x="10233430" y="3228109"/>
            <a:ext cx="761747" cy="338554"/>
          </a:xfrm>
          <a:prstGeom prst="rect">
            <a:avLst/>
          </a:prstGeom>
          <a:noFill/>
        </p:spPr>
        <p:txBody>
          <a:bodyPr wrap="none" rtlCol="0">
            <a:spAutoFit/>
          </a:bodyPr>
          <a:lstStyle/>
          <a:p>
            <a:pPr defTabSz="914400"/>
            <a:r>
              <a:rPr lang="en-US" sz="1600" b="1" i="1" dirty="0">
                <a:solidFill>
                  <a:srgbClr val="394D54"/>
                </a:solidFill>
                <a:latin typeface="Corbel Light" panose="020B0303020204020204" pitchFamily="34" charset="0"/>
              </a:rPr>
              <a:t>Update</a:t>
            </a:r>
          </a:p>
        </p:txBody>
      </p:sp>
      <p:sp>
        <p:nvSpPr>
          <p:cNvPr id="84" name="Rectangle 83">
            <a:extLst>
              <a:ext uri="{FF2B5EF4-FFF2-40B4-BE49-F238E27FC236}">
                <a16:creationId xmlns:a16="http://schemas.microsoft.com/office/drawing/2014/main" id="{195BC589-03C3-475C-AAE7-9CA801337AE4}"/>
              </a:ext>
            </a:extLst>
          </p:cNvPr>
          <p:cNvSpPr/>
          <p:nvPr/>
        </p:nvSpPr>
        <p:spPr>
          <a:xfrm>
            <a:off x="1940920" y="1899168"/>
            <a:ext cx="724866" cy="565757"/>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79D1CD12-6DC7-4918-9506-42FCE69378FD}"/>
              </a:ext>
            </a:extLst>
          </p:cNvPr>
          <p:cNvSpPr/>
          <p:nvPr/>
        </p:nvSpPr>
        <p:spPr>
          <a:xfrm>
            <a:off x="1942375" y="1208297"/>
            <a:ext cx="731374" cy="690872"/>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a:t>
            </a:r>
          </a:p>
        </p:txBody>
      </p:sp>
      <p:sp>
        <p:nvSpPr>
          <p:cNvPr id="86" name="Rectangle 85">
            <a:extLst>
              <a:ext uri="{FF2B5EF4-FFF2-40B4-BE49-F238E27FC236}">
                <a16:creationId xmlns:a16="http://schemas.microsoft.com/office/drawing/2014/main" id="{87085B36-6DD8-47CC-9FF6-C1D9715EE0FE}"/>
              </a:ext>
            </a:extLst>
          </p:cNvPr>
          <p:cNvSpPr/>
          <p:nvPr/>
        </p:nvSpPr>
        <p:spPr>
          <a:xfrm>
            <a:off x="3740704" y="1263995"/>
            <a:ext cx="931506"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968C769D-97D5-4041-8F08-965FC70B1752}"/>
              </a:ext>
            </a:extLst>
          </p:cNvPr>
          <p:cNvSpPr/>
          <p:nvPr/>
        </p:nvSpPr>
        <p:spPr>
          <a:xfrm rot="5400000">
            <a:off x="4145638" y="1601714"/>
            <a:ext cx="833645" cy="189260"/>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 A’</a:t>
            </a:r>
            <a:r>
              <a:rPr kumimoji="0" lang="en-US" sz="1800" b="0" i="0" u="none" strike="noStrike" kern="0" cap="none" spc="0" normalizeH="0" baseline="0" noProof="0" dirty="0">
                <a:ln>
                  <a:noFill/>
                </a:ln>
                <a:solidFill>
                  <a:prstClr val="white"/>
                </a:solidFill>
                <a:effectLst/>
                <a:uLnTx/>
                <a:uFillTx/>
                <a:latin typeface="Calibri"/>
                <a:ea typeface="+mn-ea"/>
                <a:cs typeface="+mn-cs"/>
              </a:rPr>
              <a:t> </a:t>
            </a:r>
          </a:p>
        </p:txBody>
      </p:sp>
      <p:sp>
        <p:nvSpPr>
          <p:cNvPr id="88" name="Rectangle 87">
            <a:extLst>
              <a:ext uri="{FF2B5EF4-FFF2-40B4-BE49-F238E27FC236}">
                <a16:creationId xmlns:a16="http://schemas.microsoft.com/office/drawing/2014/main" id="{8C066EC2-17A1-43E2-8BB8-61E017635208}"/>
              </a:ext>
            </a:extLst>
          </p:cNvPr>
          <p:cNvSpPr/>
          <p:nvPr/>
        </p:nvSpPr>
        <p:spPr>
          <a:xfrm rot="5400000">
            <a:off x="6085602" y="2224996"/>
            <a:ext cx="412025" cy="188368"/>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89" name="TextBox 88">
            <a:extLst>
              <a:ext uri="{FF2B5EF4-FFF2-40B4-BE49-F238E27FC236}">
                <a16:creationId xmlns:a16="http://schemas.microsoft.com/office/drawing/2014/main" id="{A2074EDD-1280-4C97-8C15-D9AAA1342223}"/>
              </a:ext>
            </a:extLst>
          </p:cNvPr>
          <p:cNvSpPr txBox="1"/>
          <p:nvPr/>
        </p:nvSpPr>
        <p:spPr>
          <a:xfrm>
            <a:off x="1806262" y="2854414"/>
            <a:ext cx="994184" cy="861774"/>
          </a:xfrm>
          <a:prstGeom prst="rect">
            <a:avLst/>
          </a:prstGeom>
          <a:noFill/>
        </p:spPr>
        <p:txBody>
          <a:bodyPr wrap="none" rtlCol="0">
            <a:spAutoFit/>
          </a:bodyPr>
          <a:lstStyle/>
          <a:p>
            <a:pPr algn="ctr" defTabSz="914400"/>
            <a:r>
              <a:rPr lang="en-US" sz="1600" dirty="0">
                <a:solidFill>
                  <a:srgbClr val="394D54"/>
                </a:solidFill>
                <a:latin typeface="Corbel Light" panose="020B0303020204020204" pitchFamily="34" charset="0"/>
              </a:rPr>
              <a:t>Base </a:t>
            </a:r>
          </a:p>
          <a:p>
            <a:pPr algn="ctr" defTabSz="914400"/>
            <a:r>
              <a:rPr lang="en-US" sz="1600" dirty="0">
                <a:solidFill>
                  <a:srgbClr val="394D54"/>
                </a:solidFill>
                <a:latin typeface="Corbel Light" panose="020B0303020204020204" pitchFamily="34" charset="0"/>
              </a:rPr>
              <a:t>Container</a:t>
            </a:r>
          </a:p>
          <a:p>
            <a:pPr algn="ctr" defTabSz="914400"/>
            <a:r>
              <a:rPr lang="en-US" sz="1600" dirty="0">
                <a:solidFill>
                  <a:srgbClr val="394D54"/>
                </a:solidFill>
                <a:latin typeface="Corbel Light" panose="020B0303020204020204" pitchFamily="34" charset="0"/>
              </a:rPr>
              <a:t>Image</a:t>
            </a:r>
          </a:p>
        </p:txBody>
      </p:sp>
      <p:sp>
        <p:nvSpPr>
          <p:cNvPr id="90" name="TextBox 89">
            <a:extLst>
              <a:ext uri="{FF2B5EF4-FFF2-40B4-BE49-F238E27FC236}">
                <a16:creationId xmlns:a16="http://schemas.microsoft.com/office/drawing/2014/main" id="{16844745-A527-4FC7-ABC5-C20EDE2E9096}"/>
              </a:ext>
            </a:extLst>
          </p:cNvPr>
          <p:cNvSpPr txBox="1"/>
          <p:nvPr/>
        </p:nvSpPr>
        <p:spPr>
          <a:xfrm>
            <a:off x="3279483" y="5543601"/>
            <a:ext cx="2636610" cy="553998"/>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Host is now running A’’</a:t>
            </a:r>
          </a:p>
          <a:p>
            <a:pPr defTabSz="914400"/>
            <a:endParaRPr lang="en-US" sz="1400" dirty="0">
              <a:solidFill>
                <a:srgbClr val="394D54"/>
              </a:solidFill>
              <a:latin typeface="Calibri"/>
            </a:endParaRPr>
          </a:p>
        </p:txBody>
      </p:sp>
      <p:sp>
        <p:nvSpPr>
          <p:cNvPr id="91" name="TextBox 90">
            <a:extLst>
              <a:ext uri="{FF2B5EF4-FFF2-40B4-BE49-F238E27FC236}">
                <a16:creationId xmlns:a16="http://schemas.microsoft.com/office/drawing/2014/main" id="{D25FFE62-781C-44B7-A7D8-7B801D456E60}"/>
              </a:ext>
            </a:extLst>
          </p:cNvPr>
          <p:cNvSpPr txBox="1"/>
          <p:nvPr/>
        </p:nvSpPr>
        <p:spPr>
          <a:xfrm>
            <a:off x="5516405" y="2885151"/>
            <a:ext cx="1260173" cy="584775"/>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Container Mod A’’</a:t>
            </a:r>
            <a:endParaRPr lang="en-US" sz="1200" dirty="0">
              <a:solidFill>
                <a:srgbClr val="394D54"/>
              </a:solidFill>
              <a:latin typeface="Corbel Light" panose="020B0303020204020204" pitchFamily="34" charset="0"/>
            </a:endParaRPr>
          </a:p>
        </p:txBody>
      </p:sp>
      <p:cxnSp>
        <p:nvCxnSpPr>
          <p:cNvPr id="92" name="Straight Connector 91">
            <a:extLst>
              <a:ext uri="{FF2B5EF4-FFF2-40B4-BE49-F238E27FC236}">
                <a16:creationId xmlns:a16="http://schemas.microsoft.com/office/drawing/2014/main" id="{C657C598-CC65-4251-B2BE-8EE231FDB636}"/>
              </a:ext>
            </a:extLst>
          </p:cNvPr>
          <p:cNvCxnSpPr/>
          <p:nvPr/>
        </p:nvCxnSpPr>
        <p:spPr>
          <a:xfrm flipH="1" flipV="1">
            <a:off x="2612102" y="2220116"/>
            <a:ext cx="1182287" cy="4720"/>
          </a:xfrm>
          <a:prstGeom prst="line">
            <a:avLst/>
          </a:prstGeom>
          <a:noFill/>
          <a:ln w="57150" cap="flat" cmpd="sng" algn="ctr">
            <a:solidFill>
              <a:srgbClr val="394D54"/>
            </a:solidFill>
            <a:prstDash val="solid"/>
            <a:miter lim="800000"/>
            <a:headEnd type="stealth"/>
          </a:ln>
          <a:effectLst/>
        </p:spPr>
      </p:cxnSp>
      <p:cxnSp>
        <p:nvCxnSpPr>
          <p:cNvPr id="93" name="Straight Connector 92">
            <a:extLst>
              <a:ext uri="{FF2B5EF4-FFF2-40B4-BE49-F238E27FC236}">
                <a16:creationId xmlns:a16="http://schemas.microsoft.com/office/drawing/2014/main" id="{4071EF42-562F-4E62-8A7D-D126B8C69E2E}"/>
              </a:ext>
            </a:extLst>
          </p:cNvPr>
          <p:cNvCxnSpPr/>
          <p:nvPr/>
        </p:nvCxnSpPr>
        <p:spPr>
          <a:xfrm flipH="1" flipV="1">
            <a:off x="4499769" y="2132034"/>
            <a:ext cx="1182287" cy="4720"/>
          </a:xfrm>
          <a:prstGeom prst="line">
            <a:avLst/>
          </a:prstGeom>
          <a:noFill/>
          <a:ln w="57150" cap="flat" cmpd="sng" algn="ctr">
            <a:solidFill>
              <a:srgbClr val="394D54"/>
            </a:solidFill>
            <a:prstDash val="solid"/>
            <a:miter lim="800000"/>
            <a:headEnd type="stealth"/>
          </a:ln>
          <a:effectLst/>
        </p:spPr>
      </p:cxnSp>
      <p:sp>
        <p:nvSpPr>
          <p:cNvPr id="94" name="Rectangle 93">
            <a:extLst>
              <a:ext uri="{FF2B5EF4-FFF2-40B4-BE49-F238E27FC236}">
                <a16:creationId xmlns:a16="http://schemas.microsoft.com/office/drawing/2014/main" id="{BD49C605-C014-4D17-BB35-6D986D2A6B04}"/>
              </a:ext>
            </a:extLst>
          </p:cNvPr>
          <p:cNvSpPr/>
          <p:nvPr/>
        </p:nvSpPr>
        <p:spPr>
          <a:xfrm>
            <a:off x="9223441" y="2911217"/>
            <a:ext cx="931506"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6B5F5FF5-FBBF-484B-8240-9E80EA02D1B7}"/>
              </a:ext>
            </a:extLst>
          </p:cNvPr>
          <p:cNvSpPr/>
          <p:nvPr/>
        </p:nvSpPr>
        <p:spPr>
          <a:xfrm rot="5400000">
            <a:off x="9659174" y="3223286"/>
            <a:ext cx="782981" cy="202823"/>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 A’</a:t>
            </a:r>
            <a:r>
              <a:rPr kumimoji="0" lang="en-US" sz="1800" b="0" i="0" u="none" strike="noStrike" kern="0" cap="none" spc="0" normalizeH="0" baseline="0" noProof="0" dirty="0">
                <a:ln>
                  <a:noFill/>
                </a:ln>
                <a:solidFill>
                  <a:prstClr val="white"/>
                </a:solidFill>
                <a:effectLst/>
                <a:uLnTx/>
                <a:uFillTx/>
                <a:latin typeface="Calibri"/>
                <a:ea typeface="+mn-ea"/>
                <a:cs typeface="+mn-cs"/>
              </a:rPr>
              <a:t> </a:t>
            </a:r>
          </a:p>
        </p:txBody>
      </p:sp>
      <p:sp>
        <p:nvSpPr>
          <p:cNvPr id="96" name="Rectangle 95">
            <a:extLst>
              <a:ext uri="{FF2B5EF4-FFF2-40B4-BE49-F238E27FC236}">
                <a16:creationId xmlns:a16="http://schemas.microsoft.com/office/drawing/2014/main" id="{57C49BA4-D65F-4650-9DCB-A192AEB89D03}"/>
              </a:ext>
            </a:extLst>
          </p:cNvPr>
          <p:cNvSpPr/>
          <p:nvPr/>
        </p:nvSpPr>
        <p:spPr>
          <a:xfrm rot="5400000">
            <a:off x="9821612" y="3842890"/>
            <a:ext cx="456224" cy="202823"/>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97" name="Striped Right Arrow 12">
            <a:extLst>
              <a:ext uri="{FF2B5EF4-FFF2-40B4-BE49-F238E27FC236}">
                <a16:creationId xmlns:a16="http://schemas.microsoft.com/office/drawing/2014/main" id="{3EE5E0BF-4A21-4DD3-8A59-4BA1B37D230F}"/>
              </a:ext>
            </a:extLst>
          </p:cNvPr>
          <p:cNvSpPr/>
          <p:nvPr/>
        </p:nvSpPr>
        <p:spPr>
          <a:xfrm rot="10800000">
            <a:off x="6292061" y="4603703"/>
            <a:ext cx="725630" cy="548943"/>
          </a:xfrm>
          <a:prstGeom prst="strip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E12CCC52-CF5E-4C5F-88EE-676E21FAF18E}"/>
              </a:ext>
            </a:extLst>
          </p:cNvPr>
          <p:cNvSpPr/>
          <p:nvPr/>
        </p:nvSpPr>
        <p:spPr>
          <a:xfrm>
            <a:off x="8066216" y="4567202"/>
            <a:ext cx="724866" cy="565757"/>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DDBA0B95-7FC6-4D54-AB1D-10549EEFA829}"/>
              </a:ext>
            </a:extLst>
          </p:cNvPr>
          <p:cNvSpPr/>
          <p:nvPr/>
        </p:nvSpPr>
        <p:spPr>
          <a:xfrm>
            <a:off x="8067670" y="3876330"/>
            <a:ext cx="731374" cy="690872"/>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a:t>
            </a:r>
            <a:endParaRPr kumimoji="0" lang="en-US" sz="1800" b="0" i="0" u="none" strike="noStrike" kern="0" cap="none" spc="0" normalizeH="0" baseline="0" noProof="0" dirty="0">
              <a:ln>
                <a:noFill/>
              </a:ln>
              <a:solidFill>
                <a:prstClr val="white"/>
              </a:solidFill>
              <a:effectLst/>
              <a:uLnTx/>
              <a:uFillTx/>
              <a:latin typeface="Corbel Light" panose="020B0303020204020204" pitchFamily="34" charset="0"/>
            </a:endParaRPr>
          </a:p>
        </p:txBody>
      </p:sp>
      <p:sp>
        <p:nvSpPr>
          <p:cNvPr id="100" name="Rectangle 99">
            <a:extLst>
              <a:ext uri="{FF2B5EF4-FFF2-40B4-BE49-F238E27FC236}">
                <a16:creationId xmlns:a16="http://schemas.microsoft.com/office/drawing/2014/main" id="{4C655251-262F-434D-8822-5D544845DA97}"/>
              </a:ext>
            </a:extLst>
          </p:cNvPr>
          <p:cNvSpPr/>
          <p:nvPr/>
        </p:nvSpPr>
        <p:spPr>
          <a:xfrm>
            <a:off x="3285090" y="3973105"/>
            <a:ext cx="931506"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F28E9B8-8C57-4558-BDAE-4D438A3DAF26}"/>
              </a:ext>
            </a:extLst>
          </p:cNvPr>
          <p:cNvSpPr/>
          <p:nvPr/>
        </p:nvSpPr>
        <p:spPr>
          <a:xfrm rot="5400000">
            <a:off x="3778306" y="4222305"/>
            <a:ext cx="696751" cy="189260"/>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5407A9B8-1425-4982-8F91-BA4A5BD42360}"/>
              </a:ext>
            </a:extLst>
          </p:cNvPr>
          <p:cNvSpPr/>
          <p:nvPr/>
        </p:nvSpPr>
        <p:spPr>
          <a:xfrm rot="5400000">
            <a:off x="3826743" y="4866272"/>
            <a:ext cx="575664" cy="189261"/>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103" name="Rectangle 102">
            <a:extLst>
              <a:ext uri="{FF2B5EF4-FFF2-40B4-BE49-F238E27FC236}">
                <a16:creationId xmlns:a16="http://schemas.microsoft.com/office/drawing/2014/main" id="{89CB3683-9CA9-4884-9799-FF93E8645CC6}"/>
              </a:ext>
            </a:extLst>
          </p:cNvPr>
          <p:cNvSpPr/>
          <p:nvPr/>
        </p:nvSpPr>
        <p:spPr>
          <a:xfrm>
            <a:off x="3279484" y="4675228"/>
            <a:ext cx="724866" cy="565757"/>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582C5104-0050-4241-A186-D19ACF1A2B53}"/>
              </a:ext>
            </a:extLst>
          </p:cNvPr>
          <p:cNvSpPr/>
          <p:nvPr/>
        </p:nvSpPr>
        <p:spPr>
          <a:xfrm>
            <a:off x="3284906" y="3971105"/>
            <a:ext cx="731374" cy="690872"/>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a:t>
            </a:r>
          </a:p>
        </p:txBody>
      </p:sp>
      <p:sp>
        <p:nvSpPr>
          <p:cNvPr id="105" name="TextBox 104">
            <a:extLst>
              <a:ext uri="{FF2B5EF4-FFF2-40B4-BE49-F238E27FC236}">
                <a16:creationId xmlns:a16="http://schemas.microsoft.com/office/drawing/2014/main" id="{E111F28A-CBF7-47EC-9802-E3D76FA7DDDB}"/>
              </a:ext>
            </a:extLst>
          </p:cNvPr>
          <p:cNvSpPr txBox="1"/>
          <p:nvPr/>
        </p:nvSpPr>
        <p:spPr>
          <a:xfrm>
            <a:off x="7417605" y="5486838"/>
            <a:ext cx="3808709" cy="800219"/>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Host running A wants to upgrade to A’’. Request's update. Gets only diffs</a:t>
            </a:r>
          </a:p>
          <a:p>
            <a:pPr defTabSz="914400"/>
            <a:endParaRPr lang="en-US" sz="1400" dirty="0">
              <a:solidFill>
                <a:srgbClr val="394D54"/>
              </a:solidFill>
              <a:latin typeface="Calibri"/>
            </a:endParaRPr>
          </a:p>
        </p:txBody>
      </p:sp>
      <p:sp>
        <p:nvSpPr>
          <p:cNvPr id="106" name="TextBox 105">
            <a:extLst>
              <a:ext uri="{FF2B5EF4-FFF2-40B4-BE49-F238E27FC236}">
                <a16:creationId xmlns:a16="http://schemas.microsoft.com/office/drawing/2014/main" id="{1FC1389E-A57A-40FB-A47B-C79B9AF6FE2B}"/>
              </a:ext>
            </a:extLst>
          </p:cNvPr>
          <p:cNvSpPr txBox="1"/>
          <p:nvPr/>
        </p:nvSpPr>
        <p:spPr>
          <a:xfrm>
            <a:off x="3768304" y="2885151"/>
            <a:ext cx="1260173" cy="584775"/>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Container Mod A’</a:t>
            </a:r>
            <a:endParaRPr lang="en-US" sz="1200" dirty="0">
              <a:solidFill>
                <a:srgbClr val="394D54"/>
              </a:solidFill>
              <a:latin typeface="Corbel Light" panose="020B0303020204020204" pitchFamily="34" charset="0"/>
            </a:endParaRPr>
          </a:p>
        </p:txBody>
      </p:sp>
    </p:spTree>
    <p:extLst>
      <p:ext uri="{BB962C8B-B14F-4D97-AF65-F5344CB8AC3E}">
        <p14:creationId xmlns:p14="http://schemas.microsoft.com/office/powerpoint/2010/main" val="1342077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Docker Images, Containers and Registries</a:t>
            </a:r>
          </a:p>
        </p:txBody>
      </p:sp>
      <p:grpSp>
        <p:nvGrpSpPr>
          <p:cNvPr id="35" name="Group 34">
            <a:extLst>
              <a:ext uri="{FF2B5EF4-FFF2-40B4-BE49-F238E27FC236}">
                <a16:creationId xmlns:a16="http://schemas.microsoft.com/office/drawing/2014/main" id="{90F3F61F-305C-4A30-8A0B-49637EE77A04}"/>
              </a:ext>
            </a:extLst>
          </p:cNvPr>
          <p:cNvGrpSpPr/>
          <p:nvPr/>
        </p:nvGrpSpPr>
        <p:grpSpPr>
          <a:xfrm>
            <a:off x="5916311" y="898473"/>
            <a:ext cx="3111341" cy="1276058"/>
            <a:chOff x="12288221" y="1099154"/>
            <a:chExt cx="10025420" cy="3863975"/>
          </a:xfrm>
        </p:grpSpPr>
        <p:sp>
          <p:nvSpPr>
            <p:cNvPr id="51" name="Freeform 633">
              <a:extLst>
                <a:ext uri="{FF2B5EF4-FFF2-40B4-BE49-F238E27FC236}">
                  <a16:creationId xmlns:a16="http://schemas.microsoft.com/office/drawing/2014/main" id="{9B312752-22CA-42F4-BCD6-25F1B5F6F621}"/>
                </a:ext>
              </a:extLst>
            </p:cNvPr>
            <p:cNvSpPr>
              <a:spLocks/>
            </p:cNvSpPr>
            <p:nvPr/>
          </p:nvSpPr>
          <p:spPr bwMode="auto">
            <a:xfrm>
              <a:off x="12288221" y="1864985"/>
              <a:ext cx="10025420" cy="2297492"/>
            </a:xfrm>
            <a:custGeom>
              <a:avLst/>
              <a:gdLst>
                <a:gd name="T0" fmla="*/ 0 w 456"/>
                <a:gd name="T1" fmla="*/ 61 h 104"/>
                <a:gd name="T2" fmla="*/ 0 w 456"/>
                <a:gd name="T3" fmla="*/ 8 h 104"/>
                <a:gd name="T4" fmla="*/ 7 w 456"/>
                <a:gd name="T5" fmla="*/ 0 h 104"/>
                <a:gd name="T6" fmla="*/ 377 w 456"/>
                <a:gd name="T7" fmla="*/ 0 h 104"/>
                <a:gd name="T8" fmla="*/ 431 w 456"/>
                <a:gd name="T9" fmla="*/ 38 h 104"/>
                <a:gd name="T10" fmla="*/ 456 w 456"/>
                <a:gd name="T11" fmla="*/ 104 h 104"/>
                <a:gd name="T12" fmla="*/ 43 w 456"/>
                <a:gd name="T13" fmla="*/ 104 h 104"/>
                <a:gd name="T14" fmla="*/ 0 w 456"/>
                <a:gd name="T15" fmla="*/ 61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104">
                  <a:moveTo>
                    <a:pt x="0" y="61"/>
                  </a:moveTo>
                  <a:cubicBezTo>
                    <a:pt x="0" y="8"/>
                    <a:pt x="0" y="8"/>
                    <a:pt x="0" y="8"/>
                  </a:cubicBezTo>
                  <a:cubicBezTo>
                    <a:pt x="0" y="4"/>
                    <a:pt x="3" y="0"/>
                    <a:pt x="7" y="0"/>
                  </a:cubicBezTo>
                  <a:cubicBezTo>
                    <a:pt x="377" y="0"/>
                    <a:pt x="377" y="0"/>
                    <a:pt x="377" y="0"/>
                  </a:cubicBezTo>
                  <a:cubicBezTo>
                    <a:pt x="401" y="0"/>
                    <a:pt x="423" y="15"/>
                    <a:pt x="431" y="38"/>
                  </a:cubicBezTo>
                  <a:cubicBezTo>
                    <a:pt x="456" y="104"/>
                    <a:pt x="456" y="104"/>
                    <a:pt x="456" y="104"/>
                  </a:cubicBezTo>
                  <a:cubicBezTo>
                    <a:pt x="43" y="104"/>
                    <a:pt x="43" y="104"/>
                    <a:pt x="43" y="104"/>
                  </a:cubicBezTo>
                  <a:cubicBezTo>
                    <a:pt x="19" y="104"/>
                    <a:pt x="0" y="85"/>
                    <a:pt x="0" y="61"/>
                  </a:cubicBezTo>
                  <a:close/>
                </a:path>
              </a:pathLst>
            </a:custGeom>
            <a:solidFill>
              <a:srgbClr val="FEC306"/>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52" name="Oval 635">
              <a:extLst>
                <a:ext uri="{FF2B5EF4-FFF2-40B4-BE49-F238E27FC236}">
                  <a16:creationId xmlns:a16="http://schemas.microsoft.com/office/drawing/2014/main" id="{E24E7AA5-D7B4-4AA8-BC33-2FE8652FE9BD}"/>
                </a:ext>
              </a:extLst>
            </p:cNvPr>
            <p:cNvSpPr>
              <a:spLocks noChangeArrowheads="1"/>
            </p:cNvSpPr>
            <p:nvPr/>
          </p:nvSpPr>
          <p:spPr bwMode="auto">
            <a:xfrm>
              <a:off x="17189110" y="1099154"/>
              <a:ext cx="3829153" cy="3863975"/>
            </a:xfrm>
            <a:prstGeom prst="ellipse">
              <a:avLst/>
            </a:prstGeom>
            <a:solidFill>
              <a:srgbClr val="EB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53" name="Oval 636">
              <a:extLst>
                <a:ext uri="{FF2B5EF4-FFF2-40B4-BE49-F238E27FC236}">
                  <a16:creationId xmlns:a16="http://schemas.microsoft.com/office/drawing/2014/main" id="{B317F21A-8209-4643-B33A-DBB91E12E51F}"/>
                </a:ext>
              </a:extLst>
            </p:cNvPr>
            <p:cNvSpPr>
              <a:spLocks noChangeArrowheads="1"/>
            </p:cNvSpPr>
            <p:nvPr/>
          </p:nvSpPr>
          <p:spPr bwMode="auto">
            <a:xfrm>
              <a:off x="17572037" y="1482080"/>
              <a:ext cx="3098144" cy="3098144"/>
            </a:xfrm>
            <a:prstGeom prst="ellipse">
              <a:avLst/>
            </a:prstGeom>
            <a:solidFill>
              <a:srgbClr val="FEC306"/>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54" name="TextBox 53">
              <a:extLst>
                <a:ext uri="{FF2B5EF4-FFF2-40B4-BE49-F238E27FC236}">
                  <a16:creationId xmlns:a16="http://schemas.microsoft.com/office/drawing/2014/main" id="{FD7587FC-E6E4-4FB8-ACFD-463177670A35}"/>
                </a:ext>
              </a:extLst>
            </p:cNvPr>
            <p:cNvSpPr txBox="1"/>
            <p:nvPr/>
          </p:nvSpPr>
          <p:spPr bwMode="auto">
            <a:xfrm>
              <a:off x="12592369" y="2473259"/>
              <a:ext cx="4334151" cy="1118358"/>
            </a:xfrm>
            <a:prstGeom prst="rect">
              <a:avLst/>
            </a:prstGeom>
            <a:noFill/>
          </p:spPr>
          <p:txBody>
            <a:bodyPr wrap="square">
              <a:spAutoFit/>
            </a:bodyPr>
            <a:lstStyle/>
            <a:p>
              <a:pPr lvl="0" defTabSz="1828434">
                <a:defRPr/>
              </a:pPr>
              <a:r>
                <a:rPr lang="en-US" b="1" kern="0" dirty="0">
                  <a:solidFill>
                    <a:prstClr val="white"/>
                  </a:solidFill>
                  <a:latin typeface="Microsoft JhengHei UI Light" panose="020B0304030504040204" pitchFamily="34" charset="-120"/>
                  <a:ea typeface="Microsoft JhengHei UI Light" panose="020B0304030504040204" pitchFamily="34" charset="-120"/>
                  <a:cs typeface="Lato" pitchFamily="34" charset="0"/>
                </a:rPr>
                <a:t>Containers </a:t>
              </a:r>
              <a:endParaRPr lang="id-ID" b="1" kern="0" dirty="0">
                <a:solidFill>
                  <a:prstClr val="white"/>
                </a:solidFill>
                <a:latin typeface="Microsoft JhengHei UI Light" panose="020B0304030504040204" pitchFamily="34" charset="-120"/>
                <a:ea typeface="Microsoft JhengHei UI Light" panose="020B0304030504040204" pitchFamily="34" charset="-120"/>
                <a:cs typeface="Lato" pitchFamily="34" charset="0"/>
              </a:endParaRPr>
            </a:p>
          </p:txBody>
        </p:sp>
        <p:grpSp>
          <p:nvGrpSpPr>
            <p:cNvPr id="55" name="กลุ่ม 31">
              <a:extLst>
                <a:ext uri="{FF2B5EF4-FFF2-40B4-BE49-F238E27FC236}">
                  <a16:creationId xmlns:a16="http://schemas.microsoft.com/office/drawing/2014/main" id="{682A8BAF-066E-485B-AEB6-7569DE770729}"/>
                </a:ext>
              </a:extLst>
            </p:cNvPr>
            <p:cNvGrpSpPr/>
            <p:nvPr/>
          </p:nvGrpSpPr>
          <p:grpSpPr>
            <a:xfrm>
              <a:off x="18362479" y="1912120"/>
              <a:ext cx="1562547" cy="2127622"/>
              <a:chOff x="18896013" y="3273261"/>
              <a:chExt cx="504825" cy="687388"/>
            </a:xfrm>
            <a:solidFill>
              <a:sysClr val="window" lastClr="FFFFFF"/>
            </a:solidFill>
          </p:grpSpPr>
          <p:sp>
            <p:nvSpPr>
              <p:cNvPr id="56" name="Freeform 21">
                <a:extLst>
                  <a:ext uri="{FF2B5EF4-FFF2-40B4-BE49-F238E27FC236}">
                    <a16:creationId xmlns:a16="http://schemas.microsoft.com/office/drawing/2014/main" id="{4546B30A-5D28-421A-A30F-B08F5878B144}"/>
                  </a:ext>
                </a:extLst>
              </p:cNvPr>
              <p:cNvSpPr>
                <a:spLocks noEditPoints="1"/>
              </p:cNvSpPr>
              <p:nvPr/>
            </p:nvSpPr>
            <p:spPr bwMode="auto">
              <a:xfrm>
                <a:off x="18896013" y="3273261"/>
                <a:ext cx="504825" cy="687388"/>
              </a:xfrm>
              <a:custGeom>
                <a:avLst/>
                <a:gdLst>
                  <a:gd name="T0" fmla="*/ 48 w 53"/>
                  <a:gd name="T1" fmla="*/ 7 h 72"/>
                  <a:gd name="T2" fmla="*/ 32 w 53"/>
                  <a:gd name="T3" fmla="*/ 7 h 72"/>
                  <a:gd name="T4" fmla="*/ 32 w 53"/>
                  <a:gd name="T5" fmla="*/ 5 h 72"/>
                  <a:gd name="T6" fmla="*/ 26 w 53"/>
                  <a:gd name="T7" fmla="*/ 0 h 72"/>
                  <a:gd name="T8" fmla="*/ 21 w 53"/>
                  <a:gd name="T9" fmla="*/ 5 h 72"/>
                  <a:gd name="T10" fmla="*/ 21 w 53"/>
                  <a:gd name="T11" fmla="*/ 7 h 72"/>
                  <a:gd name="T12" fmla="*/ 4 w 53"/>
                  <a:gd name="T13" fmla="*/ 7 h 72"/>
                  <a:gd name="T14" fmla="*/ 0 w 53"/>
                  <a:gd name="T15" fmla="*/ 11 h 72"/>
                  <a:gd name="T16" fmla="*/ 0 w 53"/>
                  <a:gd name="T17" fmla="*/ 68 h 72"/>
                  <a:gd name="T18" fmla="*/ 4 w 53"/>
                  <a:gd name="T19" fmla="*/ 72 h 72"/>
                  <a:gd name="T20" fmla="*/ 48 w 53"/>
                  <a:gd name="T21" fmla="*/ 72 h 72"/>
                  <a:gd name="T22" fmla="*/ 53 w 53"/>
                  <a:gd name="T23" fmla="*/ 68 h 72"/>
                  <a:gd name="T24" fmla="*/ 53 w 53"/>
                  <a:gd name="T25" fmla="*/ 11 h 72"/>
                  <a:gd name="T26" fmla="*/ 48 w 53"/>
                  <a:gd name="T27" fmla="*/ 7 h 72"/>
                  <a:gd name="T28" fmla="*/ 21 w 53"/>
                  <a:gd name="T29" fmla="*/ 11 h 72"/>
                  <a:gd name="T30" fmla="*/ 32 w 53"/>
                  <a:gd name="T31" fmla="*/ 11 h 72"/>
                  <a:gd name="T32" fmla="*/ 33 w 53"/>
                  <a:gd name="T33" fmla="*/ 12 h 72"/>
                  <a:gd name="T34" fmla="*/ 32 w 53"/>
                  <a:gd name="T35" fmla="*/ 14 h 72"/>
                  <a:gd name="T36" fmla="*/ 21 w 53"/>
                  <a:gd name="T37" fmla="*/ 14 h 72"/>
                  <a:gd name="T38" fmla="*/ 19 w 53"/>
                  <a:gd name="T39" fmla="*/ 12 h 72"/>
                  <a:gd name="T40" fmla="*/ 21 w 53"/>
                  <a:gd name="T41" fmla="*/ 11 h 72"/>
                  <a:gd name="T42" fmla="*/ 24 w 53"/>
                  <a:gd name="T43" fmla="*/ 5 h 72"/>
                  <a:gd name="T44" fmla="*/ 26 w 53"/>
                  <a:gd name="T45" fmla="*/ 3 h 72"/>
                  <a:gd name="T46" fmla="*/ 29 w 53"/>
                  <a:gd name="T47" fmla="*/ 5 h 72"/>
                  <a:gd name="T48" fmla="*/ 29 w 53"/>
                  <a:gd name="T49" fmla="*/ 7 h 72"/>
                  <a:gd name="T50" fmla="*/ 24 w 53"/>
                  <a:gd name="T51" fmla="*/ 7 h 72"/>
                  <a:gd name="T52" fmla="*/ 24 w 53"/>
                  <a:gd name="T53" fmla="*/ 5 h 72"/>
                  <a:gd name="T54" fmla="*/ 50 w 53"/>
                  <a:gd name="T55" fmla="*/ 68 h 72"/>
                  <a:gd name="T56" fmla="*/ 48 w 53"/>
                  <a:gd name="T57" fmla="*/ 70 h 72"/>
                  <a:gd name="T58" fmla="*/ 4 w 53"/>
                  <a:gd name="T59" fmla="*/ 70 h 72"/>
                  <a:gd name="T60" fmla="*/ 3 w 53"/>
                  <a:gd name="T61" fmla="*/ 68 h 72"/>
                  <a:gd name="T62" fmla="*/ 3 w 53"/>
                  <a:gd name="T63" fmla="*/ 11 h 72"/>
                  <a:gd name="T64" fmla="*/ 4 w 53"/>
                  <a:gd name="T65" fmla="*/ 10 h 72"/>
                  <a:gd name="T66" fmla="*/ 18 w 53"/>
                  <a:gd name="T67" fmla="*/ 10 h 72"/>
                  <a:gd name="T68" fmla="*/ 16 w 53"/>
                  <a:gd name="T69" fmla="*/ 12 h 72"/>
                  <a:gd name="T70" fmla="*/ 21 w 53"/>
                  <a:gd name="T71" fmla="*/ 17 h 72"/>
                  <a:gd name="T72" fmla="*/ 32 w 53"/>
                  <a:gd name="T73" fmla="*/ 17 h 72"/>
                  <a:gd name="T74" fmla="*/ 36 w 53"/>
                  <a:gd name="T75" fmla="*/ 12 h 72"/>
                  <a:gd name="T76" fmla="*/ 35 w 53"/>
                  <a:gd name="T77" fmla="*/ 10 h 72"/>
                  <a:gd name="T78" fmla="*/ 48 w 53"/>
                  <a:gd name="T79" fmla="*/ 10 h 72"/>
                  <a:gd name="T80" fmla="*/ 50 w 53"/>
                  <a:gd name="T81" fmla="*/ 11 h 72"/>
                  <a:gd name="T82" fmla="*/ 50 w 53"/>
                  <a:gd name="T83"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72">
                    <a:moveTo>
                      <a:pt x="48" y="7"/>
                    </a:moveTo>
                    <a:cubicBezTo>
                      <a:pt x="32" y="7"/>
                      <a:pt x="32" y="7"/>
                      <a:pt x="32" y="7"/>
                    </a:cubicBezTo>
                    <a:cubicBezTo>
                      <a:pt x="32" y="5"/>
                      <a:pt x="32" y="5"/>
                      <a:pt x="32" y="5"/>
                    </a:cubicBezTo>
                    <a:cubicBezTo>
                      <a:pt x="32" y="2"/>
                      <a:pt x="29" y="0"/>
                      <a:pt x="26" y="0"/>
                    </a:cubicBezTo>
                    <a:cubicBezTo>
                      <a:pt x="23" y="0"/>
                      <a:pt x="21" y="2"/>
                      <a:pt x="21" y="5"/>
                    </a:cubicBezTo>
                    <a:cubicBezTo>
                      <a:pt x="21" y="7"/>
                      <a:pt x="21" y="7"/>
                      <a:pt x="21" y="7"/>
                    </a:cubicBezTo>
                    <a:cubicBezTo>
                      <a:pt x="4" y="7"/>
                      <a:pt x="4" y="7"/>
                      <a:pt x="4" y="7"/>
                    </a:cubicBezTo>
                    <a:cubicBezTo>
                      <a:pt x="2" y="7"/>
                      <a:pt x="0" y="9"/>
                      <a:pt x="0" y="11"/>
                    </a:cubicBezTo>
                    <a:cubicBezTo>
                      <a:pt x="0" y="68"/>
                      <a:pt x="0" y="68"/>
                      <a:pt x="0" y="68"/>
                    </a:cubicBezTo>
                    <a:cubicBezTo>
                      <a:pt x="0" y="71"/>
                      <a:pt x="2" y="72"/>
                      <a:pt x="4" y="72"/>
                    </a:cubicBezTo>
                    <a:cubicBezTo>
                      <a:pt x="48" y="72"/>
                      <a:pt x="48" y="72"/>
                      <a:pt x="48" y="72"/>
                    </a:cubicBezTo>
                    <a:cubicBezTo>
                      <a:pt x="51" y="72"/>
                      <a:pt x="53" y="71"/>
                      <a:pt x="53" y="68"/>
                    </a:cubicBezTo>
                    <a:cubicBezTo>
                      <a:pt x="53" y="11"/>
                      <a:pt x="53" y="11"/>
                      <a:pt x="53" y="11"/>
                    </a:cubicBezTo>
                    <a:cubicBezTo>
                      <a:pt x="53" y="9"/>
                      <a:pt x="51" y="7"/>
                      <a:pt x="48" y="7"/>
                    </a:cubicBezTo>
                    <a:close/>
                    <a:moveTo>
                      <a:pt x="21" y="11"/>
                    </a:moveTo>
                    <a:cubicBezTo>
                      <a:pt x="32" y="11"/>
                      <a:pt x="32" y="11"/>
                      <a:pt x="32" y="11"/>
                    </a:cubicBezTo>
                    <a:cubicBezTo>
                      <a:pt x="33" y="11"/>
                      <a:pt x="33" y="12"/>
                      <a:pt x="33" y="12"/>
                    </a:cubicBezTo>
                    <a:cubicBezTo>
                      <a:pt x="33" y="13"/>
                      <a:pt x="33" y="14"/>
                      <a:pt x="32" y="14"/>
                    </a:cubicBezTo>
                    <a:cubicBezTo>
                      <a:pt x="21" y="14"/>
                      <a:pt x="21" y="14"/>
                      <a:pt x="21" y="14"/>
                    </a:cubicBezTo>
                    <a:cubicBezTo>
                      <a:pt x="20" y="14"/>
                      <a:pt x="19" y="13"/>
                      <a:pt x="19" y="12"/>
                    </a:cubicBezTo>
                    <a:cubicBezTo>
                      <a:pt x="19" y="12"/>
                      <a:pt x="20" y="11"/>
                      <a:pt x="21" y="11"/>
                    </a:cubicBezTo>
                    <a:close/>
                    <a:moveTo>
                      <a:pt x="24" y="5"/>
                    </a:moveTo>
                    <a:cubicBezTo>
                      <a:pt x="24" y="4"/>
                      <a:pt x="25" y="3"/>
                      <a:pt x="26" y="3"/>
                    </a:cubicBezTo>
                    <a:cubicBezTo>
                      <a:pt x="28" y="3"/>
                      <a:pt x="29" y="4"/>
                      <a:pt x="29" y="5"/>
                    </a:cubicBezTo>
                    <a:cubicBezTo>
                      <a:pt x="29" y="7"/>
                      <a:pt x="29" y="7"/>
                      <a:pt x="29" y="7"/>
                    </a:cubicBezTo>
                    <a:cubicBezTo>
                      <a:pt x="24" y="7"/>
                      <a:pt x="24" y="7"/>
                      <a:pt x="24" y="7"/>
                    </a:cubicBezTo>
                    <a:lnTo>
                      <a:pt x="24" y="5"/>
                    </a:lnTo>
                    <a:close/>
                    <a:moveTo>
                      <a:pt x="50" y="68"/>
                    </a:moveTo>
                    <a:cubicBezTo>
                      <a:pt x="50" y="69"/>
                      <a:pt x="49" y="70"/>
                      <a:pt x="48" y="70"/>
                    </a:cubicBezTo>
                    <a:cubicBezTo>
                      <a:pt x="4" y="70"/>
                      <a:pt x="4" y="70"/>
                      <a:pt x="4" y="70"/>
                    </a:cubicBezTo>
                    <a:cubicBezTo>
                      <a:pt x="4" y="70"/>
                      <a:pt x="3" y="69"/>
                      <a:pt x="3" y="68"/>
                    </a:cubicBezTo>
                    <a:cubicBezTo>
                      <a:pt x="3" y="11"/>
                      <a:pt x="3" y="11"/>
                      <a:pt x="3" y="11"/>
                    </a:cubicBezTo>
                    <a:cubicBezTo>
                      <a:pt x="3" y="10"/>
                      <a:pt x="4" y="10"/>
                      <a:pt x="4" y="10"/>
                    </a:cubicBezTo>
                    <a:cubicBezTo>
                      <a:pt x="18" y="10"/>
                      <a:pt x="18" y="10"/>
                      <a:pt x="18" y="10"/>
                    </a:cubicBezTo>
                    <a:cubicBezTo>
                      <a:pt x="17" y="10"/>
                      <a:pt x="16" y="11"/>
                      <a:pt x="16" y="12"/>
                    </a:cubicBezTo>
                    <a:cubicBezTo>
                      <a:pt x="16" y="15"/>
                      <a:pt x="18" y="17"/>
                      <a:pt x="21" y="17"/>
                    </a:cubicBezTo>
                    <a:cubicBezTo>
                      <a:pt x="32" y="17"/>
                      <a:pt x="32" y="17"/>
                      <a:pt x="32" y="17"/>
                    </a:cubicBezTo>
                    <a:cubicBezTo>
                      <a:pt x="34" y="17"/>
                      <a:pt x="36" y="15"/>
                      <a:pt x="36" y="12"/>
                    </a:cubicBezTo>
                    <a:cubicBezTo>
                      <a:pt x="36" y="11"/>
                      <a:pt x="36" y="10"/>
                      <a:pt x="35" y="10"/>
                    </a:cubicBezTo>
                    <a:cubicBezTo>
                      <a:pt x="48" y="10"/>
                      <a:pt x="48" y="10"/>
                      <a:pt x="48" y="10"/>
                    </a:cubicBezTo>
                    <a:cubicBezTo>
                      <a:pt x="49" y="10"/>
                      <a:pt x="50" y="10"/>
                      <a:pt x="50" y="11"/>
                    </a:cubicBezTo>
                    <a:lnTo>
                      <a:pt x="5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sp>
            <p:nvSpPr>
              <p:cNvPr id="57" name="Freeform 22">
                <a:extLst>
                  <a:ext uri="{FF2B5EF4-FFF2-40B4-BE49-F238E27FC236}">
                    <a16:creationId xmlns:a16="http://schemas.microsoft.com/office/drawing/2014/main" id="{64276E48-3069-4C56-9087-0650C1A3DEAF}"/>
                  </a:ext>
                </a:extLst>
              </p:cNvPr>
              <p:cNvSpPr>
                <a:spLocks/>
              </p:cNvSpPr>
              <p:nvPr/>
            </p:nvSpPr>
            <p:spPr bwMode="auto">
              <a:xfrm>
                <a:off x="18962688" y="3492336"/>
                <a:ext cx="381000" cy="28575"/>
              </a:xfrm>
              <a:custGeom>
                <a:avLst/>
                <a:gdLst>
                  <a:gd name="T0" fmla="*/ 38 w 40"/>
                  <a:gd name="T1" fmla="*/ 0 h 3"/>
                  <a:gd name="T2" fmla="*/ 1 w 40"/>
                  <a:gd name="T3" fmla="*/ 0 h 3"/>
                  <a:gd name="T4" fmla="*/ 0 w 40"/>
                  <a:gd name="T5" fmla="*/ 2 h 3"/>
                  <a:gd name="T6" fmla="*/ 1 w 40"/>
                  <a:gd name="T7" fmla="*/ 3 h 3"/>
                  <a:gd name="T8" fmla="*/ 38 w 40"/>
                  <a:gd name="T9" fmla="*/ 3 h 3"/>
                  <a:gd name="T10" fmla="*/ 40 w 40"/>
                  <a:gd name="T11" fmla="*/ 2 h 3"/>
                  <a:gd name="T12" fmla="*/ 38 w 4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0" h="3">
                    <a:moveTo>
                      <a:pt x="38" y="0"/>
                    </a:moveTo>
                    <a:cubicBezTo>
                      <a:pt x="1" y="0"/>
                      <a:pt x="1" y="0"/>
                      <a:pt x="1" y="0"/>
                    </a:cubicBezTo>
                    <a:cubicBezTo>
                      <a:pt x="0" y="0"/>
                      <a:pt x="0" y="1"/>
                      <a:pt x="0" y="2"/>
                    </a:cubicBezTo>
                    <a:cubicBezTo>
                      <a:pt x="0" y="3"/>
                      <a:pt x="0" y="3"/>
                      <a:pt x="1" y="3"/>
                    </a:cubicBezTo>
                    <a:cubicBezTo>
                      <a:pt x="38" y="3"/>
                      <a:pt x="38" y="3"/>
                      <a:pt x="38" y="3"/>
                    </a:cubicBezTo>
                    <a:cubicBezTo>
                      <a:pt x="39" y="3"/>
                      <a:pt x="40" y="3"/>
                      <a:pt x="40" y="2"/>
                    </a:cubicBezTo>
                    <a:cubicBezTo>
                      <a:pt x="40" y="1"/>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sp>
            <p:nvSpPr>
              <p:cNvPr id="58" name="Freeform 23">
                <a:extLst>
                  <a:ext uri="{FF2B5EF4-FFF2-40B4-BE49-F238E27FC236}">
                    <a16:creationId xmlns:a16="http://schemas.microsoft.com/office/drawing/2014/main" id="{D13A9A81-DCCB-4A0F-B237-55F26D4354EC}"/>
                  </a:ext>
                </a:extLst>
              </p:cNvPr>
              <p:cNvSpPr>
                <a:spLocks/>
              </p:cNvSpPr>
              <p:nvPr/>
            </p:nvSpPr>
            <p:spPr bwMode="auto">
              <a:xfrm>
                <a:off x="18962688" y="3606636"/>
                <a:ext cx="381000" cy="28575"/>
              </a:xfrm>
              <a:custGeom>
                <a:avLst/>
                <a:gdLst>
                  <a:gd name="T0" fmla="*/ 38 w 40"/>
                  <a:gd name="T1" fmla="*/ 0 h 3"/>
                  <a:gd name="T2" fmla="*/ 1 w 40"/>
                  <a:gd name="T3" fmla="*/ 0 h 3"/>
                  <a:gd name="T4" fmla="*/ 0 w 40"/>
                  <a:gd name="T5" fmla="*/ 1 h 3"/>
                  <a:gd name="T6" fmla="*/ 1 w 40"/>
                  <a:gd name="T7" fmla="*/ 3 h 3"/>
                  <a:gd name="T8" fmla="*/ 38 w 40"/>
                  <a:gd name="T9" fmla="*/ 3 h 3"/>
                  <a:gd name="T10" fmla="*/ 40 w 40"/>
                  <a:gd name="T11" fmla="*/ 1 h 3"/>
                  <a:gd name="T12" fmla="*/ 38 w 4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0" h="3">
                    <a:moveTo>
                      <a:pt x="38" y="0"/>
                    </a:moveTo>
                    <a:cubicBezTo>
                      <a:pt x="1" y="0"/>
                      <a:pt x="1" y="0"/>
                      <a:pt x="1" y="0"/>
                    </a:cubicBezTo>
                    <a:cubicBezTo>
                      <a:pt x="0" y="0"/>
                      <a:pt x="0" y="1"/>
                      <a:pt x="0" y="1"/>
                    </a:cubicBezTo>
                    <a:cubicBezTo>
                      <a:pt x="0" y="2"/>
                      <a:pt x="0" y="3"/>
                      <a:pt x="1" y="3"/>
                    </a:cubicBezTo>
                    <a:cubicBezTo>
                      <a:pt x="38" y="3"/>
                      <a:pt x="38" y="3"/>
                      <a:pt x="38" y="3"/>
                    </a:cubicBezTo>
                    <a:cubicBezTo>
                      <a:pt x="39" y="3"/>
                      <a:pt x="40" y="2"/>
                      <a:pt x="40" y="1"/>
                    </a:cubicBezTo>
                    <a:cubicBezTo>
                      <a:pt x="40" y="1"/>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sp>
            <p:nvSpPr>
              <p:cNvPr id="59" name="Freeform 24">
                <a:extLst>
                  <a:ext uri="{FF2B5EF4-FFF2-40B4-BE49-F238E27FC236}">
                    <a16:creationId xmlns:a16="http://schemas.microsoft.com/office/drawing/2014/main" id="{63D61BD1-8A7F-48BD-A2DF-78D6B80CD78C}"/>
                  </a:ext>
                </a:extLst>
              </p:cNvPr>
              <p:cNvSpPr>
                <a:spLocks/>
              </p:cNvSpPr>
              <p:nvPr/>
            </p:nvSpPr>
            <p:spPr bwMode="auto">
              <a:xfrm>
                <a:off x="18962688" y="3720936"/>
                <a:ext cx="381000" cy="20638"/>
              </a:xfrm>
              <a:custGeom>
                <a:avLst/>
                <a:gdLst>
                  <a:gd name="T0" fmla="*/ 38 w 40"/>
                  <a:gd name="T1" fmla="*/ 0 h 2"/>
                  <a:gd name="T2" fmla="*/ 1 w 40"/>
                  <a:gd name="T3" fmla="*/ 0 h 2"/>
                  <a:gd name="T4" fmla="*/ 0 w 40"/>
                  <a:gd name="T5" fmla="*/ 1 h 2"/>
                  <a:gd name="T6" fmla="*/ 1 w 40"/>
                  <a:gd name="T7" fmla="*/ 2 h 2"/>
                  <a:gd name="T8" fmla="*/ 38 w 40"/>
                  <a:gd name="T9" fmla="*/ 2 h 2"/>
                  <a:gd name="T10" fmla="*/ 40 w 40"/>
                  <a:gd name="T11" fmla="*/ 1 h 2"/>
                  <a:gd name="T12" fmla="*/ 38 w 4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0" h="2">
                    <a:moveTo>
                      <a:pt x="38" y="0"/>
                    </a:moveTo>
                    <a:cubicBezTo>
                      <a:pt x="1" y="0"/>
                      <a:pt x="1" y="0"/>
                      <a:pt x="1" y="0"/>
                    </a:cubicBezTo>
                    <a:cubicBezTo>
                      <a:pt x="0" y="0"/>
                      <a:pt x="0" y="0"/>
                      <a:pt x="0" y="1"/>
                    </a:cubicBezTo>
                    <a:cubicBezTo>
                      <a:pt x="0" y="2"/>
                      <a:pt x="0" y="2"/>
                      <a:pt x="1" y="2"/>
                    </a:cubicBezTo>
                    <a:cubicBezTo>
                      <a:pt x="38" y="2"/>
                      <a:pt x="38" y="2"/>
                      <a:pt x="38" y="2"/>
                    </a:cubicBezTo>
                    <a:cubicBezTo>
                      <a:pt x="39" y="2"/>
                      <a:pt x="40" y="2"/>
                      <a:pt x="40" y="1"/>
                    </a:cubicBezTo>
                    <a:cubicBezTo>
                      <a:pt x="40" y="0"/>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sp>
            <p:nvSpPr>
              <p:cNvPr id="60" name="Freeform 25">
                <a:extLst>
                  <a:ext uri="{FF2B5EF4-FFF2-40B4-BE49-F238E27FC236}">
                    <a16:creationId xmlns:a16="http://schemas.microsoft.com/office/drawing/2014/main" id="{3DC0CAE5-1737-4045-99C6-3C946D9AAB3A}"/>
                  </a:ext>
                </a:extLst>
              </p:cNvPr>
              <p:cNvSpPr>
                <a:spLocks/>
              </p:cNvSpPr>
              <p:nvPr/>
            </p:nvSpPr>
            <p:spPr bwMode="auto">
              <a:xfrm>
                <a:off x="18962688" y="3827299"/>
                <a:ext cx="381000" cy="28575"/>
              </a:xfrm>
              <a:custGeom>
                <a:avLst/>
                <a:gdLst>
                  <a:gd name="T0" fmla="*/ 38 w 40"/>
                  <a:gd name="T1" fmla="*/ 0 h 3"/>
                  <a:gd name="T2" fmla="*/ 1 w 40"/>
                  <a:gd name="T3" fmla="*/ 0 h 3"/>
                  <a:gd name="T4" fmla="*/ 0 w 40"/>
                  <a:gd name="T5" fmla="*/ 2 h 3"/>
                  <a:gd name="T6" fmla="*/ 1 w 40"/>
                  <a:gd name="T7" fmla="*/ 3 h 3"/>
                  <a:gd name="T8" fmla="*/ 38 w 40"/>
                  <a:gd name="T9" fmla="*/ 3 h 3"/>
                  <a:gd name="T10" fmla="*/ 40 w 40"/>
                  <a:gd name="T11" fmla="*/ 2 h 3"/>
                  <a:gd name="T12" fmla="*/ 38 w 40"/>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0" h="3">
                    <a:moveTo>
                      <a:pt x="38" y="0"/>
                    </a:moveTo>
                    <a:cubicBezTo>
                      <a:pt x="1" y="0"/>
                      <a:pt x="1" y="0"/>
                      <a:pt x="1" y="0"/>
                    </a:cubicBezTo>
                    <a:cubicBezTo>
                      <a:pt x="0" y="0"/>
                      <a:pt x="0" y="1"/>
                      <a:pt x="0" y="2"/>
                    </a:cubicBezTo>
                    <a:cubicBezTo>
                      <a:pt x="0" y="2"/>
                      <a:pt x="0" y="3"/>
                      <a:pt x="1" y="3"/>
                    </a:cubicBezTo>
                    <a:cubicBezTo>
                      <a:pt x="38" y="3"/>
                      <a:pt x="38" y="3"/>
                      <a:pt x="38" y="3"/>
                    </a:cubicBezTo>
                    <a:cubicBezTo>
                      <a:pt x="39" y="3"/>
                      <a:pt x="40" y="2"/>
                      <a:pt x="40" y="2"/>
                    </a:cubicBezTo>
                    <a:cubicBezTo>
                      <a:pt x="40" y="1"/>
                      <a:pt x="39" y="0"/>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grpSp>
      </p:grpSp>
      <p:grpSp>
        <p:nvGrpSpPr>
          <p:cNvPr id="36" name="Group 35">
            <a:extLst>
              <a:ext uri="{FF2B5EF4-FFF2-40B4-BE49-F238E27FC236}">
                <a16:creationId xmlns:a16="http://schemas.microsoft.com/office/drawing/2014/main" id="{4E22FE34-A55C-495E-B6BC-1FCB6756BD88}"/>
              </a:ext>
            </a:extLst>
          </p:cNvPr>
          <p:cNvGrpSpPr/>
          <p:nvPr/>
        </p:nvGrpSpPr>
        <p:grpSpPr>
          <a:xfrm>
            <a:off x="657580" y="2617804"/>
            <a:ext cx="3111341" cy="1276058"/>
            <a:chOff x="1913124" y="990600"/>
            <a:chExt cx="10025420" cy="3863975"/>
          </a:xfrm>
        </p:grpSpPr>
        <p:sp>
          <p:nvSpPr>
            <p:cNvPr id="43" name="Freeform 633">
              <a:extLst>
                <a:ext uri="{FF2B5EF4-FFF2-40B4-BE49-F238E27FC236}">
                  <a16:creationId xmlns:a16="http://schemas.microsoft.com/office/drawing/2014/main" id="{B9E13BE7-59CD-439B-83EB-085029938891}"/>
                </a:ext>
              </a:extLst>
            </p:cNvPr>
            <p:cNvSpPr>
              <a:spLocks/>
            </p:cNvSpPr>
            <p:nvPr/>
          </p:nvSpPr>
          <p:spPr bwMode="auto">
            <a:xfrm>
              <a:off x="1913124" y="1756431"/>
              <a:ext cx="10025420" cy="2297492"/>
            </a:xfrm>
            <a:custGeom>
              <a:avLst/>
              <a:gdLst>
                <a:gd name="T0" fmla="*/ 0 w 456"/>
                <a:gd name="T1" fmla="*/ 61 h 104"/>
                <a:gd name="T2" fmla="*/ 0 w 456"/>
                <a:gd name="T3" fmla="*/ 8 h 104"/>
                <a:gd name="T4" fmla="*/ 7 w 456"/>
                <a:gd name="T5" fmla="*/ 0 h 104"/>
                <a:gd name="T6" fmla="*/ 377 w 456"/>
                <a:gd name="T7" fmla="*/ 0 h 104"/>
                <a:gd name="T8" fmla="*/ 431 w 456"/>
                <a:gd name="T9" fmla="*/ 38 h 104"/>
                <a:gd name="T10" fmla="*/ 456 w 456"/>
                <a:gd name="T11" fmla="*/ 104 h 104"/>
                <a:gd name="T12" fmla="*/ 43 w 456"/>
                <a:gd name="T13" fmla="*/ 104 h 104"/>
                <a:gd name="T14" fmla="*/ 0 w 456"/>
                <a:gd name="T15" fmla="*/ 61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104">
                  <a:moveTo>
                    <a:pt x="0" y="61"/>
                  </a:moveTo>
                  <a:cubicBezTo>
                    <a:pt x="0" y="8"/>
                    <a:pt x="0" y="8"/>
                    <a:pt x="0" y="8"/>
                  </a:cubicBezTo>
                  <a:cubicBezTo>
                    <a:pt x="0" y="4"/>
                    <a:pt x="3" y="0"/>
                    <a:pt x="7" y="0"/>
                  </a:cubicBezTo>
                  <a:cubicBezTo>
                    <a:pt x="377" y="0"/>
                    <a:pt x="377" y="0"/>
                    <a:pt x="377" y="0"/>
                  </a:cubicBezTo>
                  <a:cubicBezTo>
                    <a:pt x="401" y="0"/>
                    <a:pt x="423" y="15"/>
                    <a:pt x="431" y="38"/>
                  </a:cubicBezTo>
                  <a:cubicBezTo>
                    <a:pt x="456" y="104"/>
                    <a:pt x="456" y="104"/>
                    <a:pt x="456" y="104"/>
                  </a:cubicBezTo>
                  <a:cubicBezTo>
                    <a:pt x="43" y="104"/>
                    <a:pt x="43" y="104"/>
                    <a:pt x="43" y="104"/>
                  </a:cubicBezTo>
                  <a:cubicBezTo>
                    <a:pt x="19" y="104"/>
                    <a:pt x="0" y="85"/>
                    <a:pt x="0" y="61"/>
                  </a:cubicBezTo>
                  <a:close/>
                </a:path>
              </a:pathLst>
            </a:custGeom>
            <a:solidFill>
              <a:srgbClr val="418A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44" name="Oval 635">
              <a:extLst>
                <a:ext uri="{FF2B5EF4-FFF2-40B4-BE49-F238E27FC236}">
                  <a16:creationId xmlns:a16="http://schemas.microsoft.com/office/drawing/2014/main" id="{76B684D1-2DFE-4996-A3AB-F65B16EE4B90}"/>
                </a:ext>
              </a:extLst>
            </p:cNvPr>
            <p:cNvSpPr>
              <a:spLocks noChangeArrowheads="1"/>
            </p:cNvSpPr>
            <p:nvPr/>
          </p:nvSpPr>
          <p:spPr bwMode="auto">
            <a:xfrm>
              <a:off x="6814013" y="990600"/>
              <a:ext cx="3829153" cy="3863975"/>
            </a:xfrm>
            <a:prstGeom prst="ellipse">
              <a:avLst/>
            </a:prstGeom>
            <a:solidFill>
              <a:srgbClr val="EB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45" name="Oval 636">
              <a:extLst>
                <a:ext uri="{FF2B5EF4-FFF2-40B4-BE49-F238E27FC236}">
                  <a16:creationId xmlns:a16="http://schemas.microsoft.com/office/drawing/2014/main" id="{9AB71190-07FD-4720-A0B5-D5B813548B01}"/>
                </a:ext>
              </a:extLst>
            </p:cNvPr>
            <p:cNvSpPr>
              <a:spLocks noChangeArrowheads="1"/>
            </p:cNvSpPr>
            <p:nvPr/>
          </p:nvSpPr>
          <p:spPr bwMode="auto">
            <a:xfrm>
              <a:off x="7196940" y="1373526"/>
              <a:ext cx="3098144" cy="3098144"/>
            </a:xfrm>
            <a:prstGeom prst="ellipse">
              <a:avLst/>
            </a:prstGeom>
            <a:solidFill>
              <a:srgbClr val="418A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46" name="TextBox 45">
              <a:extLst>
                <a:ext uri="{FF2B5EF4-FFF2-40B4-BE49-F238E27FC236}">
                  <a16:creationId xmlns:a16="http://schemas.microsoft.com/office/drawing/2014/main" id="{2C6C48CA-1C29-4155-803E-E948C194160A}"/>
                </a:ext>
              </a:extLst>
            </p:cNvPr>
            <p:cNvSpPr txBox="1"/>
            <p:nvPr/>
          </p:nvSpPr>
          <p:spPr bwMode="auto">
            <a:xfrm>
              <a:off x="2815780" y="2375263"/>
              <a:ext cx="3946122" cy="1118358"/>
            </a:xfrm>
            <a:prstGeom prst="rect">
              <a:avLst/>
            </a:prstGeom>
            <a:noFill/>
          </p:spPr>
          <p:txBody>
            <a:bodyPr wrap="square">
              <a:spAutoFit/>
            </a:bodyPr>
            <a:lstStyle/>
            <a:p>
              <a:pPr marL="0" marR="0" lvl="0" indent="0" defTabSz="182843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Microsoft JhengHei UI Light" panose="020B0304030504040204" pitchFamily="34" charset="-120"/>
                  <a:ea typeface="Microsoft JhengHei UI Light" panose="020B0304030504040204" pitchFamily="34" charset="-120"/>
                  <a:cs typeface="Lato" pitchFamily="34" charset="0"/>
                </a:rPr>
                <a:t>Images </a:t>
              </a:r>
              <a:endParaRPr kumimoji="0" lang="id-ID" b="1" i="0" u="none" strike="noStrike" kern="0" cap="none" spc="0" normalizeH="0" baseline="0" noProof="0" dirty="0">
                <a:ln>
                  <a:noFill/>
                </a:ln>
                <a:solidFill>
                  <a:prstClr val="white"/>
                </a:solidFill>
                <a:effectLst/>
                <a:uLnTx/>
                <a:uFillTx/>
                <a:latin typeface="Microsoft JhengHei UI Light" panose="020B0304030504040204" pitchFamily="34" charset="-120"/>
                <a:ea typeface="Microsoft JhengHei UI Light" panose="020B0304030504040204" pitchFamily="34" charset="-120"/>
                <a:cs typeface="Lato" pitchFamily="34" charset="0"/>
              </a:endParaRPr>
            </a:p>
          </p:txBody>
        </p:sp>
        <p:grpSp>
          <p:nvGrpSpPr>
            <p:cNvPr id="47" name="กลุ่ม 120">
              <a:extLst>
                <a:ext uri="{FF2B5EF4-FFF2-40B4-BE49-F238E27FC236}">
                  <a16:creationId xmlns:a16="http://schemas.microsoft.com/office/drawing/2014/main" id="{F6AAE70B-54B1-4BB2-84E2-E6AAD9C636D4}"/>
                </a:ext>
              </a:extLst>
            </p:cNvPr>
            <p:cNvGrpSpPr/>
            <p:nvPr/>
          </p:nvGrpSpPr>
          <p:grpSpPr>
            <a:xfrm>
              <a:off x="7816923" y="1977256"/>
              <a:ext cx="2004778" cy="1709959"/>
              <a:chOff x="17753013" y="5292725"/>
              <a:chExt cx="647700" cy="552450"/>
            </a:xfrm>
            <a:solidFill>
              <a:sysClr val="window" lastClr="FFFFFF"/>
            </a:solidFill>
          </p:grpSpPr>
          <p:sp>
            <p:nvSpPr>
              <p:cNvPr id="48" name="Freeform 95">
                <a:extLst>
                  <a:ext uri="{FF2B5EF4-FFF2-40B4-BE49-F238E27FC236}">
                    <a16:creationId xmlns:a16="http://schemas.microsoft.com/office/drawing/2014/main" id="{D7F75713-2B7E-4DA6-AA8D-6EAE5691F206}"/>
                  </a:ext>
                </a:extLst>
              </p:cNvPr>
              <p:cNvSpPr>
                <a:spLocks noEditPoints="1"/>
              </p:cNvSpPr>
              <p:nvPr/>
            </p:nvSpPr>
            <p:spPr bwMode="auto">
              <a:xfrm>
                <a:off x="17753013" y="5368925"/>
                <a:ext cx="457200" cy="476250"/>
              </a:xfrm>
              <a:custGeom>
                <a:avLst/>
                <a:gdLst>
                  <a:gd name="T0" fmla="*/ 30 w 48"/>
                  <a:gd name="T1" fmla="*/ 24 h 50"/>
                  <a:gd name="T2" fmla="*/ 27 w 48"/>
                  <a:gd name="T3" fmla="*/ 2 h 50"/>
                  <a:gd name="T4" fmla="*/ 25 w 48"/>
                  <a:gd name="T5" fmla="*/ 0 h 50"/>
                  <a:gd name="T6" fmla="*/ 9 w 48"/>
                  <a:gd name="T7" fmla="*/ 10 h 50"/>
                  <a:gd name="T8" fmla="*/ 13 w 48"/>
                  <a:gd name="T9" fmla="*/ 44 h 50"/>
                  <a:gd name="T10" fmla="*/ 32 w 48"/>
                  <a:gd name="T11" fmla="*/ 49 h 50"/>
                  <a:gd name="T12" fmla="*/ 48 w 48"/>
                  <a:gd name="T13" fmla="*/ 39 h 50"/>
                  <a:gd name="T14" fmla="*/ 48 w 48"/>
                  <a:gd name="T15" fmla="*/ 37 h 50"/>
                  <a:gd name="T16" fmla="*/ 30 w 48"/>
                  <a:gd name="T17" fmla="*/ 24 h 50"/>
                  <a:gd name="T18" fmla="*/ 31 w 48"/>
                  <a:gd name="T19" fmla="*/ 46 h 50"/>
                  <a:gd name="T20" fmla="*/ 15 w 48"/>
                  <a:gd name="T21" fmla="*/ 42 h 50"/>
                  <a:gd name="T22" fmla="*/ 11 w 48"/>
                  <a:gd name="T23" fmla="*/ 12 h 50"/>
                  <a:gd name="T24" fmla="*/ 24 w 48"/>
                  <a:gd name="T25" fmla="*/ 4 h 50"/>
                  <a:gd name="T26" fmla="*/ 27 w 48"/>
                  <a:gd name="T27" fmla="*/ 25 h 50"/>
                  <a:gd name="T28" fmla="*/ 27 w 48"/>
                  <a:gd name="T29" fmla="*/ 26 h 50"/>
                  <a:gd name="T30" fmla="*/ 44 w 48"/>
                  <a:gd name="T31" fmla="*/ 39 h 50"/>
                  <a:gd name="T32" fmla="*/ 31 w 48"/>
                  <a:gd name="T33"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0">
                    <a:moveTo>
                      <a:pt x="30" y="24"/>
                    </a:moveTo>
                    <a:cubicBezTo>
                      <a:pt x="27" y="2"/>
                      <a:pt x="27" y="2"/>
                      <a:pt x="27" y="2"/>
                    </a:cubicBezTo>
                    <a:cubicBezTo>
                      <a:pt x="26" y="1"/>
                      <a:pt x="26" y="0"/>
                      <a:pt x="25" y="0"/>
                    </a:cubicBezTo>
                    <a:cubicBezTo>
                      <a:pt x="18" y="1"/>
                      <a:pt x="13" y="5"/>
                      <a:pt x="9" y="10"/>
                    </a:cubicBezTo>
                    <a:cubicBezTo>
                      <a:pt x="0" y="21"/>
                      <a:pt x="3" y="36"/>
                      <a:pt x="13" y="44"/>
                    </a:cubicBezTo>
                    <a:cubicBezTo>
                      <a:pt x="19" y="48"/>
                      <a:pt x="25" y="50"/>
                      <a:pt x="32" y="49"/>
                    </a:cubicBezTo>
                    <a:cubicBezTo>
                      <a:pt x="38" y="48"/>
                      <a:pt x="44" y="45"/>
                      <a:pt x="48" y="39"/>
                    </a:cubicBezTo>
                    <a:cubicBezTo>
                      <a:pt x="48" y="39"/>
                      <a:pt x="48" y="38"/>
                      <a:pt x="48" y="37"/>
                    </a:cubicBezTo>
                    <a:lnTo>
                      <a:pt x="30" y="24"/>
                    </a:lnTo>
                    <a:close/>
                    <a:moveTo>
                      <a:pt x="31" y="46"/>
                    </a:moveTo>
                    <a:cubicBezTo>
                      <a:pt x="26" y="47"/>
                      <a:pt x="20" y="45"/>
                      <a:pt x="15" y="42"/>
                    </a:cubicBezTo>
                    <a:cubicBezTo>
                      <a:pt x="6" y="35"/>
                      <a:pt x="4" y="21"/>
                      <a:pt x="11" y="12"/>
                    </a:cubicBezTo>
                    <a:cubicBezTo>
                      <a:pt x="14" y="8"/>
                      <a:pt x="19" y="5"/>
                      <a:pt x="24" y="4"/>
                    </a:cubicBezTo>
                    <a:cubicBezTo>
                      <a:pt x="27" y="25"/>
                      <a:pt x="27" y="25"/>
                      <a:pt x="27" y="25"/>
                    </a:cubicBezTo>
                    <a:cubicBezTo>
                      <a:pt x="27" y="25"/>
                      <a:pt x="27" y="26"/>
                      <a:pt x="27" y="26"/>
                    </a:cubicBezTo>
                    <a:cubicBezTo>
                      <a:pt x="44" y="39"/>
                      <a:pt x="44" y="39"/>
                      <a:pt x="44" y="39"/>
                    </a:cubicBezTo>
                    <a:cubicBezTo>
                      <a:pt x="41" y="43"/>
                      <a:pt x="36" y="45"/>
                      <a:pt x="31"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sp>
            <p:nvSpPr>
              <p:cNvPr id="49" name="Freeform 96">
                <a:extLst>
                  <a:ext uri="{FF2B5EF4-FFF2-40B4-BE49-F238E27FC236}">
                    <a16:creationId xmlns:a16="http://schemas.microsoft.com/office/drawing/2014/main" id="{B1E1DF64-F8EE-483B-BC75-CDE9A6B2EFAC}"/>
                  </a:ext>
                </a:extLst>
              </p:cNvPr>
              <p:cNvSpPr>
                <a:spLocks noEditPoints="1"/>
              </p:cNvSpPr>
              <p:nvPr/>
            </p:nvSpPr>
            <p:spPr bwMode="auto">
              <a:xfrm>
                <a:off x="18124488" y="5397500"/>
                <a:ext cx="276225" cy="333375"/>
              </a:xfrm>
              <a:custGeom>
                <a:avLst/>
                <a:gdLst>
                  <a:gd name="T0" fmla="*/ 16 w 29"/>
                  <a:gd name="T1" fmla="*/ 0 h 35"/>
                  <a:gd name="T2" fmla="*/ 15 w 29"/>
                  <a:gd name="T3" fmla="*/ 0 h 35"/>
                  <a:gd name="T4" fmla="*/ 14 w 29"/>
                  <a:gd name="T5" fmla="*/ 1 h 35"/>
                  <a:gd name="T6" fmla="*/ 0 w 29"/>
                  <a:gd name="T7" fmla="*/ 19 h 35"/>
                  <a:gd name="T8" fmla="*/ 0 w 29"/>
                  <a:gd name="T9" fmla="*/ 21 h 35"/>
                  <a:gd name="T10" fmla="*/ 19 w 29"/>
                  <a:gd name="T11" fmla="*/ 35 h 35"/>
                  <a:gd name="T12" fmla="*/ 20 w 29"/>
                  <a:gd name="T13" fmla="*/ 35 h 35"/>
                  <a:gd name="T14" fmla="*/ 21 w 29"/>
                  <a:gd name="T15" fmla="*/ 35 h 35"/>
                  <a:gd name="T16" fmla="*/ 16 w 29"/>
                  <a:gd name="T17" fmla="*/ 0 h 35"/>
                  <a:gd name="T18" fmla="*/ 19 w 29"/>
                  <a:gd name="T19" fmla="*/ 32 h 35"/>
                  <a:gd name="T20" fmla="*/ 4 w 29"/>
                  <a:gd name="T21" fmla="*/ 20 h 35"/>
                  <a:gd name="T22" fmla="*/ 16 w 29"/>
                  <a:gd name="T23" fmla="*/ 4 h 35"/>
                  <a:gd name="T24" fmla="*/ 19 w 29"/>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5">
                    <a:moveTo>
                      <a:pt x="16" y="0"/>
                    </a:moveTo>
                    <a:cubicBezTo>
                      <a:pt x="16" y="0"/>
                      <a:pt x="15" y="0"/>
                      <a:pt x="15" y="0"/>
                    </a:cubicBezTo>
                    <a:cubicBezTo>
                      <a:pt x="15" y="0"/>
                      <a:pt x="14" y="0"/>
                      <a:pt x="14" y="1"/>
                    </a:cubicBezTo>
                    <a:cubicBezTo>
                      <a:pt x="0" y="19"/>
                      <a:pt x="0" y="19"/>
                      <a:pt x="0" y="19"/>
                    </a:cubicBezTo>
                    <a:cubicBezTo>
                      <a:pt x="0" y="20"/>
                      <a:pt x="0" y="21"/>
                      <a:pt x="0" y="21"/>
                    </a:cubicBezTo>
                    <a:cubicBezTo>
                      <a:pt x="19" y="35"/>
                      <a:pt x="19" y="35"/>
                      <a:pt x="19" y="35"/>
                    </a:cubicBezTo>
                    <a:cubicBezTo>
                      <a:pt x="19" y="35"/>
                      <a:pt x="20" y="35"/>
                      <a:pt x="20" y="35"/>
                    </a:cubicBezTo>
                    <a:cubicBezTo>
                      <a:pt x="20" y="35"/>
                      <a:pt x="21" y="35"/>
                      <a:pt x="21" y="35"/>
                    </a:cubicBezTo>
                    <a:cubicBezTo>
                      <a:pt x="29" y="24"/>
                      <a:pt x="27" y="8"/>
                      <a:pt x="16" y="0"/>
                    </a:cubicBezTo>
                    <a:close/>
                    <a:moveTo>
                      <a:pt x="19" y="32"/>
                    </a:moveTo>
                    <a:cubicBezTo>
                      <a:pt x="4" y="20"/>
                      <a:pt x="4" y="20"/>
                      <a:pt x="4" y="20"/>
                    </a:cubicBezTo>
                    <a:cubicBezTo>
                      <a:pt x="16" y="4"/>
                      <a:pt x="16" y="4"/>
                      <a:pt x="16" y="4"/>
                    </a:cubicBezTo>
                    <a:cubicBezTo>
                      <a:pt x="24" y="11"/>
                      <a:pt x="25" y="23"/>
                      <a:pt x="1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sp>
            <p:nvSpPr>
              <p:cNvPr id="50" name="Freeform 97">
                <a:extLst>
                  <a:ext uri="{FF2B5EF4-FFF2-40B4-BE49-F238E27FC236}">
                    <a16:creationId xmlns:a16="http://schemas.microsoft.com/office/drawing/2014/main" id="{15DC5FE3-7B12-44DE-BAC7-26DF37C5AEC6}"/>
                  </a:ext>
                </a:extLst>
              </p:cNvPr>
              <p:cNvSpPr>
                <a:spLocks noEditPoints="1"/>
              </p:cNvSpPr>
              <p:nvPr/>
            </p:nvSpPr>
            <p:spPr bwMode="auto">
              <a:xfrm>
                <a:off x="18029238" y="5292725"/>
                <a:ext cx="190500" cy="257175"/>
              </a:xfrm>
              <a:custGeom>
                <a:avLst/>
                <a:gdLst>
                  <a:gd name="T0" fmla="*/ 4 w 20"/>
                  <a:gd name="T1" fmla="*/ 27 h 27"/>
                  <a:gd name="T2" fmla="*/ 5 w 20"/>
                  <a:gd name="T3" fmla="*/ 27 h 27"/>
                  <a:gd name="T4" fmla="*/ 6 w 20"/>
                  <a:gd name="T5" fmla="*/ 27 h 27"/>
                  <a:gd name="T6" fmla="*/ 20 w 20"/>
                  <a:gd name="T7" fmla="*/ 8 h 27"/>
                  <a:gd name="T8" fmla="*/ 20 w 20"/>
                  <a:gd name="T9" fmla="*/ 7 h 27"/>
                  <a:gd name="T10" fmla="*/ 19 w 20"/>
                  <a:gd name="T11" fmla="*/ 6 h 27"/>
                  <a:gd name="T12" fmla="*/ 1 w 20"/>
                  <a:gd name="T13" fmla="*/ 1 h 27"/>
                  <a:gd name="T14" fmla="*/ 0 w 20"/>
                  <a:gd name="T15" fmla="*/ 3 h 27"/>
                  <a:gd name="T16" fmla="*/ 3 w 20"/>
                  <a:gd name="T17" fmla="*/ 26 h 27"/>
                  <a:gd name="T18" fmla="*/ 4 w 20"/>
                  <a:gd name="T19" fmla="*/ 27 h 27"/>
                  <a:gd name="T20" fmla="*/ 16 w 20"/>
                  <a:gd name="T21" fmla="*/ 8 h 27"/>
                  <a:gd name="T22" fmla="*/ 5 w 20"/>
                  <a:gd name="T23" fmla="*/ 22 h 27"/>
                  <a:gd name="T24" fmla="*/ 3 w 20"/>
                  <a:gd name="T25" fmla="*/ 4 h 27"/>
                  <a:gd name="T26" fmla="*/ 16 w 20"/>
                  <a:gd name="T2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7">
                    <a:moveTo>
                      <a:pt x="4" y="27"/>
                    </a:moveTo>
                    <a:cubicBezTo>
                      <a:pt x="4" y="27"/>
                      <a:pt x="4" y="27"/>
                      <a:pt x="5" y="27"/>
                    </a:cubicBezTo>
                    <a:cubicBezTo>
                      <a:pt x="5" y="27"/>
                      <a:pt x="5" y="27"/>
                      <a:pt x="6" y="27"/>
                    </a:cubicBezTo>
                    <a:cubicBezTo>
                      <a:pt x="20" y="8"/>
                      <a:pt x="20" y="8"/>
                      <a:pt x="20" y="8"/>
                    </a:cubicBezTo>
                    <a:cubicBezTo>
                      <a:pt x="20" y="8"/>
                      <a:pt x="20" y="7"/>
                      <a:pt x="20" y="7"/>
                    </a:cubicBezTo>
                    <a:cubicBezTo>
                      <a:pt x="20" y="7"/>
                      <a:pt x="20" y="6"/>
                      <a:pt x="19" y="6"/>
                    </a:cubicBezTo>
                    <a:cubicBezTo>
                      <a:pt x="14" y="2"/>
                      <a:pt x="7" y="0"/>
                      <a:pt x="1" y="1"/>
                    </a:cubicBezTo>
                    <a:cubicBezTo>
                      <a:pt x="0" y="2"/>
                      <a:pt x="0" y="2"/>
                      <a:pt x="0" y="3"/>
                    </a:cubicBezTo>
                    <a:cubicBezTo>
                      <a:pt x="3" y="26"/>
                      <a:pt x="3" y="26"/>
                      <a:pt x="3" y="26"/>
                    </a:cubicBezTo>
                    <a:cubicBezTo>
                      <a:pt x="3" y="27"/>
                      <a:pt x="3" y="27"/>
                      <a:pt x="4" y="27"/>
                    </a:cubicBezTo>
                    <a:close/>
                    <a:moveTo>
                      <a:pt x="16" y="8"/>
                    </a:moveTo>
                    <a:cubicBezTo>
                      <a:pt x="5" y="22"/>
                      <a:pt x="5" y="22"/>
                      <a:pt x="5" y="22"/>
                    </a:cubicBezTo>
                    <a:cubicBezTo>
                      <a:pt x="3" y="4"/>
                      <a:pt x="3" y="4"/>
                      <a:pt x="3" y="4"/>
                    </a:cubicBezTo>
                    <a:cubicBezTo>
                      <a:pt x="8" y="4"/>
                      <a:pt x="12" y="5"/>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grpSp>
      </p:grpSp>
      <p:grpSp>
        <p:nvGrpSpPr>
          <p:cNvPr id="37" name="Group 36">
            <a:extLst>
              <a:ext uri="{FF2B5EF4-FFF2-40B4-BE49-F238E27FC236}">
                <a16:creationId xmlns:a16="http://schemas.microsoft.com/office/drawing/2014/main" id="{9527E0D7-0458-43A9-BE91-8E6BAAAFE707}"/>
              </a:ext>
            </a:extLst>
          </p:cNvPr>
          <p:cNvGrpSpPr/>
          <p:nvPr/>
        </p:nvGrpSpPr>
        <p:grpSpPr>
          <a:xfrm>
            <a:off x="6096000" y="4191056"/>
            <a:ext cx="3111341" cy="1276058"/>
            <a:chOff x="12288221" y="5346034"/>
            <a:chExt cx="10025420" cy="3863975"/>
          </a:xfrm>
        </p:grpSpPr>
        <p:sp>
          <p:nvSpPr>
            <p:cNvPr id="38" name="Freeform 633">
              <a:extLst>
                <a:ext uri="{FF2B5EF4-FFF2-40B4-BE49-F238E27FC236}">
                  <a16:creationId xmlns:a16="http://schemas.microsoft.com/office/drawing/2014/main" id="{25649138-7879-472A-A305-50D518E82C3E}"/>
                </a:ext>
              </a:extLst>
            </p:cNvPr>
            <p:cNvSpPr>
              <a:spLocks/>
            </p:cNvSpPr>
            <p:nvPr/>
          </p:nvSpPr>
          <p:spPr bwMode="auto">
            <a:xfrm>
              <a:off x="12288221" y="6111865"/>
              <a:ext cx="10025420" cy="2297492"/>
            </a:xfrm>
            <a:custGeom>
              <a:avLst/>
              <a:gdLst>
                <a:gd name="T0" fmla="*/ 0 w 456"/>
                <a:gd name="T1" fmla="*/ 61 h 104"/>
                <a:gd name="T2" fmla="*/ 0 w 456"/>
                <a:gd name="T3" fmla="*/ 8 h 104"/>
                <a:gd name="T4" fmla="*/ 7 w 456"/>
                <a:gd name="T5" fmla="*/ 0 h 104"/>
                <a:gd name="T6" fmla="*/ 377 w 456"/>
                <a:gd name="T7" fmla="*/ 0 h 104"/>
                <a:gd name="T8" fmla="*/ 431 w 456"/>
                <a:gd name="T9" fmla="*/ 38 h 104"/>
                <a:gd name="T10" fmla="*/ 456 w 456"/>
                <a:gd name="T11" fmla="*/ 104 h 104"/>
                <a:gd name="T12" fmla="*/ 43 w 456"/>
                <a:gd name="T13" fmla="*/ 104 h 104"/>
                <a:gd name="T14" fmla="*/ 0 w 456"/>
                <a:gd name="T15" fmla="*/ 61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104">
                  <a:moveTo>
                    <a:pt x="0" y="61"/>
                  </a:moveTo>
                  <a:cubicBezTo>
                    <a:pt x="0" y="8"/>
                    <a:pt x="0" y="8"/>
                    <a:pt x="0" y="8"/>
                  </a:cubicBezTo>
                  <a:cubicBezTo>
                    <a:pt x="0" y="4"/>
                    <a:pt x="3" y="0"/>
                    <a:pt x="7" y="0"/>
                  </a:cubicBezTo>
                  <a:cubicBezTo>
                    <a:pt x="377" y="0"/>
                    <a:pt x="377" y="0"/>
                    <a:pt x="377" y="0"/>
                  </a:cubicBezTo>
                  <a:cubicBezTo>
                    <a:pt x="401" y="0"/>
                    <a:pt x="423" y="15"/>
                    <a:pt x="431" y="38"/>
                  </a:cubicBezTo>
                  <a:cubicBezTo>
                    <a:pt x="456" y="104"/>
                    <a:pt x="456" y="104"/>
                    <a:pt x="456" y="104"/>
                  </a:cubicBezTo>
                  <a:cubicBezTo>
                    <a:pt x="43" y="104"/>
                    <a:pt x="43" y="104"/>
                    <a:pt x="43" y="104"/>
                  </a:cubicBezTo>
                  <a:cubicBezTo>
                    <a:pt x="19" y="104"/>
                    <a:pt x="0" y="85"/>
                    <a:pt x="0" y="61"/>
                  </a:cubicBezTo>
                  <a:close/>
                </a:path>
              </a:pathLst>
            </a:custGeom>
            <a:solidFill>
              <a:srgbClr val="A6B727"/>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39" name="Oval 635">
              <a:extLst>
                <a:ext uri="{FF2B5EF4-FFF2-40B4-BE49-F238E27FC236}">
                  <a16:creationId xmlns:a16="http://schemas.microsoft.com/office/drawing/2014/main" id="{6C15F8D3-A6A4-43FF-A85E-905A15EE96B2}"/>
                </a:ext>
              </a:extLst>
            </p:cNvPr>
            <p:cNvSpPr>
              <a:spLocks noChangeArrowheads="1"/>
            </p:cNvSpPr>
            <p:nvPr/>
          </p:nvSpPr>
          <p:spPr bwMode="auto">
            <a:xfrm>
              <a:off x="17189110" y="5346034"/>
              <a:ext cx="3829153" cy="3863975"/>
            </a:xfrm>
            <a:prstGeom prst="ellipse">
              <a:avLst/>
            </a:prstGeom>
            <a:solidFill>
              <a:srgbClr val="EBF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40" name="Oval 636">
              <a:extLst>
                <a:ext uri="{FF2B5EF4-FFF2-40B4-BE49-F238E27FC236}">
                  <a16:creationId xmlns:a16="http://schemas.microsoft.com/office/drawing/2014/main" id="{FFF0CC61-1217-4AB5-B131-C01529E78A7B}"/>
                </a:ext>
              </a:extLst>
            </p:cNvPr>
            <p:cNvSpPr>
              <a:spLocks noChangeArrowheads="1"/>
            </p:cNvSpPr>
            <p:nvPr/>
          </p:nvSpPr>
          <p:spPr bwMode="auto">
            <a:xfrm>
              <a:off x="17572037" y="5728960"/>
              <a:ext cx="3098144" cy="3098144"/>
            </a:xfrm>
            <a:prstGeom prst="ellipse">
              <a:avLst/>
            </a:prstGeom>
            <a:solidFill>
              <a:srgbClr val="A6B727"/>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41" name="TextBox 40">
              <a:extLst>
                <a:ext uri="{FF2B5EF4-FFF2-40B4-BE49-F238E27FC236}">
                  <a16:creationId xmlns:a16="http://schemas.microsoft.com/office/drawing/2014/main" id="{E3298501-DD32-4E83-8ED6-617BD2E3088D}"/>
                </a:ext>
              </a:extLst>
            </p:cNvPr>
            <p:cNvSpPr txBox="1"/>
            <p:nvPr/>
          </p:nvSpPr>
          <p:spPr bwMode="auto">
            <a:xfrm>
              <a:off x="12948499" y="6668141"/>
              <a:ext cx="5194297" cy="1118358"/>
            </a:xfrm>
            <a:prstGeom prst="rect">
              <a:avLst/>
            </a:prstGeom>
            <a:noFill/>
          </p:spPr>
          <p:txBody>
            <a:bodyPr wrap="square">
              <a:spAutoFit/>
            </a:bodyPr>
            <a:lstStyle/>
            <a:p>
              <a:pPr marL="0" marR="0" lvl="0" indent="0" defTabSz="182843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Microsoft JhengHei UI Light" panose="020B0304030504040204" pitchFamily="34" charset="-120"/>
                  <a:ea typeface="Microsoft JhengHei UI Light" panose="020B0304030504040204" pitchFamily="34" charset="-120"/>
                  <a:cs typeface="Lato" pitchFamily="34" charset="0"/>
                </a:rPr>
                <a:t>Registries</a:t>
              </a:r>
              <a:endParaRPr kumimoji="0" lang="id-ID" b="1" i="0" u="none" strike="noStrike" kern="0" cap="none" spc="0" normalizeH="0" baseline="0" noProof="0" dirty="0">
                <a:ln>
                  <a:noFill/>
                </a:ln>
                <a:solidFill>
                  <a:prstClr val="white"/>
                </a:solidFill>
                <a:effectLst/>
                <a:uLnTx/>
                <a:uFillTx/>
                <a:latin typeface="Microsoft JhengHei UI Light" panose="020B0304030504040204" pitchFamily="34" charset="-120"/>
                <a:ea typeface="Microsoft JhengHei UI Light" panose="020B0304030504040204" pitchFamily="34" charset="-120"/>
                <a:cs typeface="Lato" pitchFamily="34" charset="0"/>
              </a:endParaRPr>
            </a:p>
          </p:txBody>
        </p:sp>
        <p:sp>
          <p:nvSpPr>
            <p:cNvPr id="42" name="Freeform 134">
              <a:extLst>
                <a:ext uri="{FF2B5EF4-FFF2-40B4-BE49-F238E27FC236}">
                  <a16:creationId xmlns:a16="http://schemas.microsoft.com/office/drawing/2014/main" id="{5E8CDF8A-2C3E-46E3-BD4D-22AC988680BA}"/>
                </a:ext>
              </a:extLst>
            </p:cNvPr>
            <p:cNvSpPr>
              <a:spLocks noEditPoints="1"/>
            </p:cNvSpPr>
            <p:nvPr/>
          </p:nvSpPr>
          <p:spPr bwMode="auto">
            <a:xfrm>
              <a:off x="18215253" y="6384311"/>
              <a:ext cx="1886851" cy="1886851"/>
            </a:xfrm>
            <a:custGeom>
              <a:avLst/>
              <a:gdLst>
                <a:gd name="T0" fmla="*/ 64 w 64"/>
                <a:gd name="T1" fmla="*/ 32 h 64"/>
                <a:gd name="T2" fmla="*/ 5 w 64"/>
                <a:gd name="T3" fmla="*/ 15 h 64"/>
                <a:gd name="T4" fmla="*/ 0 w 64"/>
                <a:gd name="T5" fmla="*/ 32 h 64"/>
                <a:gd name="T6" fmla="*/ 0 w 64"/>
                <a:gd name="T7" fmla="*/ 32 h 64"/>
                <a:gd name="T8" fmla="*/ 5 w 64"/>
                <a:gd name="T9" fmla="*/ 49 h 64"/>
                <a:gd name="T10" fmla="*/ 32 w 64"/>
                <a:gd name="T11" fmla="*/ 64 h 64"/>
                <a:gd name="T12" fmla="*/ 64 w 64"/>
                <a:gd name="T13" fmla="*/ 32 h 64"/>
                <a:gd name="T14" fmla="*/ 48 w 64"/>
                <a:gd name="T15" fmla="*/ 46 h 64"/>
                <a:gd name="T16" fmla="*/ 60 w 64"/>
                <a:gd name="T17" fmla="*/ 33 h 64"/>
                <a:gd name="T18" fmla="*/ 3 w 64"/>
                <a:gd name="T19" fmla="*/ 33 h 64"/>
                <a:gd name="T20" fmla="*/ 16 w 64"/>
                <a:gd name="T21" fmla="*/ 46 h 64"/>
                <a:gd name="T22" fmla="*/ 3 w 64"/>
                <a:gd name="T23" fmla="*/ 33 h 64"/>
                <a:gd name="T24" fmla="*/ 16 w 64"/>
                <a:gd name="T25" fmla="*/ 17 h 64"/>
                <a:gd name="T26" fmla="*/ 3 w 64"/>
                <a:gd name="T27" fmla="*/ 30 h 64"/>
                <a:gd name="T28" fmla="*/ 34 w 64"/>
                <a:gd name="T29" fmla="*/ 14 h 64"/>
                <a:gd name="T30" fmla="*/ 34 w 64"/>
                <a:gd name="T31" fmla="*/ 4 h 64"/>
                <a:gd name="T32" fmla="*/ 43 w 64"/>
                <a:gd name="T33" fmla="*/ 14 h 64"/>
                <a:gd name="T34" fmla="*/ 44 w 64"/>
                <a:gd name="T35" fmla="*/ 17 h 64"/>
                <a:gd name="T36" fmla="*/ 34 w 64"/>
                <a:gd name="T37" fmla="*/ 30 h 64"/>
                <a:gd name="T38" fmla="*/ 44 w 64"/>
                <a:gd name="T39" fmla="*/ 17 h 64"/>
                <a:gd name="T40" fmla="*/ 29 w 64"/>
                <a:gd name="T41" fmla="*/ 4 h 64"/>
                <a:gd name="T42" fmla="*/ 30 w 64"/>
                <a:gd name="T43" fmla="*/ 3 h 64"/>
                <a:gd name="T44" fmla="*/ 21 w 64"/>
                <a:gd name="T45" fmla="*/ 14 h 64"/>
                <a:gd name="T46" fmla="*/ 30 w 64"/>
                <a:gd name="T47" fmla="*/ 17 h 64"/>
                <a:gd name="T48" fmla="*/ 17 w 64"/>
                <a:gd name="T49" fmla="*/ 30 h 64"/>
                <a:gd name="T50" fmla="*/ 30 w 64"/>
                <a:gd name="T51" fmla="*/ 17 h 64"/>
                <a:gd name="T52" fmla="*/ 30 w 64"/>
                <a:gd name="T53" fmla="*/ 33 h 64"/>
                <a:gd name="T54" fmla="*/ 20 w 64"/>
                <a:gd name="T55" fmla="*/ 46 h 64"/>
                <a:gd name="T56" fmla="*/ 30 w 64"/>
                <a:gd name="T57" fmla="*/ 50 h 64"/>
                <a:gd name="T58" fmla="*/ 28 w 64"/>
                <a:gd name="T59" fmla="*/ 60 h 64"/>
                <a:gd name="T60" fmla="*/ 30 w 64"/>
                <a:gd name="T61" fmla="*/ 50 h 64"/>
                <a:gd name="T62" fmla="*/ 34 w 64"/>
                <a:gd name="T63" fmla="*/ 60 h 64"/>
                <a:gd name="T64" fmla="*/ 34 w 64"/>
                <a:gd name="T65" fmla="*/ 50 h 64"/>
                <a:gd name="T66" fmla="*/ 36 w 64"/>
                <a:gd name="T67" fmla="*/ 60 h 64"/>
                <a:gd name="T68" fmla="*/ 34 w 64"/>
                <a:gd name="T69" fmla="*/ 33 h 64"/>
                <a:gd name="T70" fmla="*/ 44 w 64"/>
                <a:gd name="T71" fmla="*/ 46 h 64"/>
                <a:gd name="T72" fmla="*/ 50 w 64"/>
                <a:gd name="T73" fmla="*/ 30 h 64"/>
                <a:gd name="T74" fmla="*/ 57 w 64"/>
                <a:gd name="T75" fmla="*/ 17 h 64"/>
                <a:gd name="T76" fmla="*/ 50 w 64"/>
                <a:gd name="T77" fmla="*/ 30 h 64"/>
                <a:gd name="T78" fmla="*/ 47 w 64"/>
                <a:gd name="T79" fmla="*/ 14 h 64"/>
                <a:gd name="T80" fmla="*/ 54 w 64"/>
                <a:gd name="T81" fmla="*/ 14 h 64"/>
                <a:gd name="T82" fmla="*/ 17 w 64"/>
                <a:gd name="T83" fmla="*/ 14 h 64"/>
                <a:gd name="T84" fmla="*/ 23 w 64"/>
                <a:gd name="T85" fmla="*/ 5 h 64"/>
                <a:gd name="T86" fmla="*/ 17 w 64"/>
                <a:gd name="T87" fmla="*/ 50 h 64"/>
                <a:gd name="T88" fmla="*/ 10 w 64"/>
                <a:gd name="T89" fmla="*/ 50 h 64"/>
                <a:gd name="T90" fmla="*/ 47 w 64"/>
                <a:gd name="T91" fmla="*/ 50 h 64"/>
                <a:gd name="T92" fmla="*/ 41 w 64"/>
                <a:gd name="T93"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64">
                  <a:moveTo>
                    <a:pt x="64" y="32"/>
                  </a:moveTo>
                  <a:cubicBezTo>
                    <a:pt x="64" y="32"/>
                    <a:pt x="64" y="32"/>
                    <a:pt x="64" y="32"/>
                  </a:cubicBezTo>
                  <a:cubicBezTo>
                    <a:pt x="64" y="14"/>
                    <a:pt x="50" y="0"/>
                    <a:pt x="32" y="0"/>
                  </a:cubicBezTo>
                  <a:cubicBezTo>
                    <a:pt x="21" y="0"/>
                    <a:pt x="11" y="6"/>
                    <a:pt x="5" y="15"/>
                  </a:cubicBezTo>
                  <a:cubicBezTo>
                    <a:pt x="5" y="15"/>
                    <a:pt x="5" y="15"/>
                    <a:pt x="5" y="15"/>
                  </a:cubicBezTo>
                  <a:cubicBezTo>
                    <a:pt x="2" y="20"/>
                    <a:pt x="0" y="26"/>
                    <a:pt x="0" y="32"/>
                  </a:cubicBezTo>
                  <a:cubicBezTo>
                    <a:pt x="0" y="32"/>
                    <a:pt x="0" y="32"/>
                    <a:pt x="0" y="32"/>
                  </a:cubicBezTo>
                  <a:cubicBezTo>
                    <a:pt x="0" y="32"/>
                    <a:pt x="0" y="32"/>
                    <a:pt x="0" y="32"/>
                  </a:cubicBezTo>
                  <a:cubicBezTo>
                    <a:pt x="0" y="32"/>
                    <a:pt x="0" y="32"/>
                    <a:pt x="0" y="32"/>
                  </a:cubicBezTo>
                  <a:cubicBezTo>
                    <a:pt x="0" y="38"/>
                    <a:pt x="2" y="44"/>
                    <a:pt x="5" y="49"/>
                  </a:cubicBezTo>
                  <a:cubicBezTo>
                    <a:pt x="5" y="49"/>
                    <a:pt x="5" y="49"/>
                    <a:pt x="5" y="49"/>
                  </a:cubicBezTo>
                  <a:cubicBezTo>
                    <a:pt x="11" y="58"/>
                    <a:pt x="21" y="64"/>
                    <a:pt x="32" y="64"/>
                  </a:cubicBezTo>
                  <a:cubicBezTo>
                    <a:pt x="50" y="64"/>
                    <a:pt x="64" y="49"/>
                    <a:pt x="64" y="32"/>
                  </a:cubicBezTo>
                  <a:cubicBezTo>
                    <a:pt x="64" y="32"/>
                    <a:pt x="64" y="32"/>
                    <a:pt x="64" y="32"/>
                  </a:cubicBezTo>
                  <a:close/>
                  <a:moveTo>
                    <a:pt x="57" y="46"/>
                  </a:moveTo>
                  <a:cubicBezTo>
                    <a:pt x="48" y="46"/>
                    <a:pt x="48" y="46"/>
                    <a:pt x="48" y="46"/>
                  </a:cubicBezTo>
                  <a:cubicBezTo>
                    <a:pt x="49" y="42"/>
                    <a:pt x="50" y="38"/>
                    <a:pt x="50" y="33"/>
                  </a:cubicBezTo>
                  <a:cubicBezTo>
                    <a:pt x="60" y="33"/>
                    <a:pt x="60" y="33"/>
                    <a:pt x="60" y="33"/>
                  </a:cubicBezTo>
                  <a:cubicBezTo>
                    <a:pt x="60" y="38"/>
                    <a:pt x="59" y="43"/>
                    <a:pt x="57" y="46"/>
                  </a:cubicBezTo>
                  <a:close/>
                  <a:moveTo>
                    <a:pt x="3" y="33"/>
                  </a:moveTo>
                  <a:cubicBezTo>
                    <a:pt x="14" y="33"/>
                    <a:pt x="14" y="33"/>
                    <a:pt x="14" y="33"/>
                  </a:cubicBezTo>
                  <a:cubicBezTo>
                    <a:pt x="14" y="38"/>
                    <a:pt x="15" y="42"/>
                    <a:pt x="16" y="46"/>
                  </a:cubicBezTo>
                  <a:cubicBezTo>
                    <a:pt x="7" y="46"/>
                    <a:pt x="7" y="46"/>
                    <a:pt x="7" y="46"/>
                  </a:cubicBezTo>
                  <a:cubicBezTo>
                    <a:pt x="5" y="43"/>
                    <a:pt x="4" y="38"/>
                    <a:pt x="3" y="33"/>
                  </a:cubicBezTo>
                  <a:close/>
                  <a:moveTo>
                    <a:pt x="7" y="17"/>
                  </a:moveTo>
                  <a:cubicBezTo>
                    <a:pt x="16" y="17"/>
                    <a:pt x="16" y="17"/>
                    <a:pt x="16" y="17"/>
                  </a:cubicBezTo>
                  <a:cubicBezTo>
                    <a:pt x="15" y="21"/>
                    <a:pt x="14" y="26"/>
                    <a:pt x="14" y="30"/>
                  </a:cubicBezTo>
                  <a:cubicBezTo>
                    <a:pt x="3" y="30"/>
                    <a:pt x="3" y="30"/>
                    <a:pt x="3" y="30"/>
                  </a:cubicBezTo>
                  <a:cubicBezTo>
                    <a:pt x="4" y="26"/>
                    <a:pt x="5" y="21"/>
                    <a:pt x="7" y="17"/>
                  </a:cubicBezTo>
                  <a:close/>
                  <a:moveTo>
                    <a:pt x="34" y="14"/>
                  </a:moveTo>
                  <a:cubicBezTo>
                    <a:pt x="34" y="3"/>
                    <a:pt x="34" y="3"/>
                    <a:pt x="34" y="3"/>
                  </a:cubicBezTo>
                  <a:cubicBezTo>
                    <a:pt x="34" y="3"/>
                    <a:pt x="34" y="3"/>
                    <a:pt x="34" y="4"/>
                  </a:cubicBezTo>
                  <a:cubicBezTo>
                    <a:pt x="34" y="4"/>
                    <a:pt x="34" y="4"/>
                    <a:pt x="34" y="4"/>
                  </a:cubicBezTo>
                  <a:cubicBezTo>
                    <a:pt x="38" y="6"/>
                    <a:pt x="41" y="9"/>
                    <a:pt x="43" y="14"/>
                  </a:cubicBezTo>
                  <a:lnTo>
                    <a:pt x="34" y="14"/>
                  </a:lnTo>
                  <a:close/>
                  <a:moveTo>
                    <a:pt x="44" y="17"/>
                  </a:moveTo>
                  <a:cubicBezTo>
                    <a:pt x="46" y="21"/>
                    <a:pt x="46" y="26"/>
                    <a:pt x="46" y="30"/>
                  </a:cubicBezTo>
                  <a:cubicBezTo>
                    <a:pt x="34" y="30"/>
                    <a:pt x="34" y="30"/>
                    <a:pt x="34" y="30"/>
                  </a:cubicBezTo>
                  <a:cubicBezTo>
                    <a:pt x="34" y="17"/>
                    <a:pt x="34" y="17"/>
                    <a:pt x="34" y="17"/>
                  </a:cubicBezTo>
                  <a:lnTo>
                    <a:pt x="44" y="17"/>
                  </a:lnTo>
                  <a:close/>
                  <a:moveTo>
                    <a:pt x="29" y="4"/>
                  </a:moveTo>
                  <a:cubicBezTo>
                    <a:pt x="29" y="4"/>
                    <a:pt x="29" y="4"/>
                    <a:pt x="29" y="4"/>
                  </a:cubicBezTo>
                  <a:cubicBezTo>
                    <a:pt x="29" y="4"/>
                    <a:pt x="29" y="4"/>
                    <a:pt x="29" y="4"/>
                  </a:cubicBezTo>
                  <a:cubicBezTo>
                    <a:pt x="30" y="4"/>
                    <a:pt x="30" y="4"/>
                    <a:pt x="30" y="3"/>
                  </a:cubicBezTo>
                  <a:cubicBezTo>
                    <a:pt x="30" y="14"/>
                    <a:pt x="30" y="14"/>
                    <a:pt x="30" y="14"/>
                  </a:cubicBezTo>
                  <a:cubicBezTo>
                    <a:pt x="21" y="14"/>
                    <a:pt x="21" y="14"/>
                    <a:pt x="21" y="14"/>
                  </a:cubicBezTo>
                  <a:cubicBezTo>
                    <a:pt x="23" y="9"/>
                    <a:pt x="26" y="6"/>
                    <a:pt x="29" y="4"/>
                  </a:cubicBezTo>
                  <a:close/>
                  <a:moveTo>
                    <a:pt x="30" y="17"/>
                  </a:moveTo>
                  <a:cubicBezTo>
                    <a:pt x="30" y="30"/>
                    <a:pt x="30" y="30"/>
                    <a:pt x="30" y="30"/>
                  </a:cubicBezTo>
                  <a:cubicBezTo>
                    <a:pt x="17" y="30"/>
                    <a:pt x="17" y="30"/>
                    <a:pt x="17" y="30"/>
                  </a:cubicBezTo>
                  <a:cubicBezTo>
                    <a:pt x="18" y="26"/>
                    <a:pt x="18" y="21"/>
                    <a:pt x="20" y="17"/>
                  </a:cubicBezTo>
                  <a:lnTo>
                    <a:pt x="30" y="17"/>
                  </a:lnTo>
                  <a:close/>
                  <a:moveTo>
                    <a:pt x="17" y="33"/>
                  </a:moveTo>
                  <a:cubicBezTo>
                    <a:pt x="30" y="33"/>
                    <a:pt x="30" y="33"/>
                    <a:pt x="30" y="33"/>
                  </a:cubicBezTo>
                  <a:cubicBezTo>
                    <a:pt x="30" y="46"/>
                    <a:pt x="30" y="46"/>
                    <a:pt x="30" y="46"/>
                  </a:cubicBezTo>
                  <a:cubicBezTo>
                    <a:pt x="20" y="46"/>
                    <a:pt x="20" y="46"/>
                    <a:pt x="20" y="46"/>
                  </a:cubicBezTo>
                  <a:cubicBezTo>
                    <a:pt x="18" y="43"/>
                    <a:pt x="18" y="38"/>
                    <a:pt x="17" y="33"/>
                  </a:cubicBezTo>
                  <a:close/>
                  <a:moveTo>
                    <a:pt x="30" y="50"/>
                  </a:moveTo>
                  <a:cubicBezTo>
                    <a:pt x="30" y="60"/>
                    <a:pt x="30" y="60"/>
                    <a:pt x="30" y="60"/>
                  </a:cubicBezTo>
                  <a:cubicBezTo>
                    <a:pt x="30" y="60"/>
                    <a:pt x="29" y="60"/>
                    <a:pt x="28" y="60"/>
                  </a:cubicBezTo>
                  <a:cubicBezTo>
                    <a:pt x="25" y="58"/>
                    <a:pt x="23" y="54"/>
                    <a:pt x="21" y="50"/>
                  </a:cubicBezTo>
                  <a:lnTo>
                    <a:pt x="30" y="50"/>
                  </a:lnTo>
                  <a:close/>
                  <a:moveTo>
                    <a:pt x="36" y="60"/>
                  </a:moveTo>
                  <a:cubicBezTo>
                    <a:pt x="35" y="60"/>
                    <a:pt x="34" y="60"/>
                    <a:pt x="34" y="60"/>
                  </a:cubicBezTo>
                  <a:cubicBezTo>
                    <a:pt x="34" y="60"/>
                    <a:pt x="34" y="60"/>
                    <a:pt x="34" y="60"/>
                  </a:cubicBezTo>
                  <a:cubicBezTo>
                    <a:pt x="34" y="50"/>
                    <a:pt x="34" y="50"/>
                    <a:pt x="34" y="50"/>
                  </a:cubicBezTo>
                  <a:cubicBezTo>
                    <a:pt x="43" y="50"/>
                    <a:pt x="43" y="50"/>
                    <a:pt x="43" y="50"/>
                  </a:cubicBezTo>
                  <a:cubicBezTo>
                    <a:pt x="41" y="54"/>
                    <a:pt x="39" y="58"/>
                    <a:pt x="36" y="60"/>
                  </a:cubicBezTo>
                  <a:close/>
                  <a:moveTo>
                    <a:pt x="34" y="46"/>
                  </a:moveTo>
                  <a:cubicBezTo>
                    <a:pt x="34" y="33"/>
                    <a:pt x="34" y="33"/>
                    <a:pt x="34" y="33"/>
                  </a:cubicBezTo>
                  <a:cubicBezTo>
                    <a:pt x="46" y="33"/>
                    <a:pt x="46" y="33"/>
                    <a:pt x="46" y="33"/>
                  </a:cubicBezTo>
                  <a:cubicBezTo>
                    <a:pt x="46" y="38"/>
                    <a:pt x="46" y="43"/>
                    <a:pt x="44" y="46"/>
                  </a:cubicBezTo>
                  <a:lnTo>
                    <a:pt x="34" y="46"/>
                  </a:lnTo>
                  <a:close/>
                  <a:moveTo>
                    <a:pt x="50" y="30"/>
                  </a:moveTo>
                  <a:cubicBezTo>
                    <a:pt x="50" y="26"/>
                    <a:pt x="49" y="21"/>
                    <a:pt x="48" y="17"/>
                  </a:cubicBezTo>
                  <a:cubicBezTo>
                    <a:pt x="57" y="17"/>
                    <a:pt x="57" y="17"/>
                    <a:pt x="57" y="17"/>
                  </a:cubicBezTo>
                  <a:cubicBezTo>
                    <a:pt x="59" y="21"/>
                    <a:pt x="60" y="26"/>
                    <a:pt x="60" y="30"/>
                  </a:cubicBezTo>
                  <a:lnTo>
                    <a:pt x="50" y="30"/>
                  </a:lnTo>
                  <a:close/>
                  <a:moveTo>
                    <a:pt x="54" y="14"/>
                  </a:moveTo>
                  <a:cubicBezTo>
                    <a:pt x="47" y="14"/>
                    <a:pt x="47" y="14"/>
                    <a:pt x="47" y="14"/>
                  </a:cubicBezTo>
                  <a:cubicBezTo>
                    <a:pt x="45" y="10"/>
                    <a:pt x="43" y="7"/>
                    <a:pt x="41" y="5"/>
                  </a:cubicBezTo>
                  <a:cubicBezTo>
                    <a:pt x="46" y="6"/>
                    <a:pt x="51" y="10"/>
                    <a:pt x="54" y="14"/>
                  </a:cubicBezTo>
                  <a:close/>
                  <a:moveTo>
                    <a:pt x="23" y="5"/>
                  </a:moveTo>
                  <a:cubicBezTo>
                    <a:pt x="21" y="7"/>
                    <a:pt x="19" y="10"/>
                    <a:pt x="17" y="14"/>
                  </a:cubicBezTo>
                  <a:cubicBezTo>
                    <a:pt x="10" y="14"/>
                    <a:pt x="10" y="14"/>
                    <a:pt x="10" y="14"/>
                  </a:cubicBezTo>
                  <a:cubicBezTo>
                    <a:pt x="13" y="10"/>
                    <a:pt x="18" y="6"/>
                    <a:pt x="23" y="5"/>
                  </a:cubicBezTo>
                  <a:close/>
                  <a:moveTo>
                    <a:pt x="10" y="50"/>
                  </a:moveTo>
                  <a:cubicBezTo>
                    <a:pt x="17" y="50"/>
                    <a:pt x="17" y="50"/>
                    <a:pt x="17" y="50"/>
                  </a:cubicBezTo>
                  <a:cubicBezTo>
                    <a:pt x="19" y="53"/>
                    <a:pt x="21" y="56"/>
                    <a:pt x="23" y="59"/>
                  </a:cubicBezTo>
                  <a:cubicBezTo>
                    <a:pt x="18" y="57"/>
                    <a:pt x="13" y="54"/>
                    <a:pt x="10" y="50"/>
                  </a:cubicBezTo>
                  <a:close/>
                  <a:moveTo>
                    <a:pt x="41" y="59"/>
                  </a:moveTo>
                  <a:cubicBezTo>
                    <a:pt x="43" y="56"/>
                    <a:pt x="45" y="53"/>
                    <a:pt x="47" y="50"/>
                  </a:cubicBezTo>
                  <a:cubicBezTo>
                    <a:pt x="54" y="50"/>
                    <a:pt x="54" y="50"/>
                    <a:pt x="54" y="50"/>
                  </a:cubicBezTo>
                  <a:cubicBezTo>
                    <a:pt x="51" y="54"/>
                    <a:pt x="46" y="57"/>
                    <a:pt x="41" y="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grpSp>
    </p:spTree>
    <p:extLst>
      <p:ext uri="{BB962C8B-B14F-4D97-AF65-F5344CB8AC3E}">
        <p14:creationId xmlns:p14="http://schemas.microsoft.com/office/powerpoint/2010/main" val="100618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How to find Docker version</a:t>
            </a:r>
          </a:p>
        </p:txBody>
      </p:sp>
      <p:pic>
        <p:nvPicPr>
          <p:cNvPr id="2" name="Picture 1">
            <a:extLst>
              <a:ext uri="{FF2B5EF4-FFF2-40B4-BE49-F238E27FC236}">
                <a16:creationId xmlns:a16="http://schemas.microsoft.com/office/drawing/2014/main" id="{E7AD225A-6BE9-42F7-B1E3-EB4643B9005E}"/>
              </a:ext>
            </a:extLst>
          </p:cNvPr>
          <p:cNvPicPr>
            <a:picLocks noChangeAspect="1"/>
          </p:cNvPicPr>
          <p:nvPr/>
        </p:nvPicPr>
        <p:blipFill>
          <a:blip r:embed="rId3"/>
          <a:stretch>
            <a:fillRect/>
          </a:stretch>
        </p:blipFill>
        <p:spPr>
          <a:xfrm>
            <a:off x="5423001" y="892629"/>
            <a:ext cx="5952940" cy="5395876"/>
          </a:xfrm>
          <a:prstGeom prst="rect">
            <a:avLst/>
          </a:prstGeom>
        </p:spPr>
      </p:pic>
      <p:sp>
        <p:nvSpPr>
          <p:cNvPr id="3" name="Rectangle 2">
            <a:extLst>
              <a:ext uri="{FF2B5EF4-FFF2-40B4-BE49-F238E27FC236}">
                <a16:creationId xmlns:a16="http://schemas.microsoft.com/office/drawing/2014/main" id="{A7859DEC-B30D-4CE5-9627-663B6435CEEC}"/>
              </a:ext>
            </a:extLst>
          </p:cNvPr>
          <p:cNvSpPr/>
          <p:nvPr/>
        </p:nvSpPr>
        <p:spPr>
          <a:xfrm>
            <a:off x="563189" y="1113636"/>
            <a:ext cx="2416624" cy="1569660"/>
          </a:xfrm>
          <a:prstGeom prst="rect">
            <a:avLst/>
          </a:prstGeom>
        </p:spPr>
        <p:txBody>
          <a:bodyPr wrap="none">
            <a:spAutoFit/>
          </a:bodyPr>
          <a:lstStyle/>
          <a:p>
            <a:r>
              <a:rPr lang="en-US" sz="2400" dirty="0">
                <a:latin typeface="Myriad Pro"/>
              </a:rPr>
              <a:t>$ docker version</a:t>
            </a:r>
          </a:p>
          <a:p>
            <a:endParaRPr lang="en-US" sz="2400" dirty="0">
              <a:latin typeface="Myriad Pro"/>
            </a:endParaRPr>
          </a:p>
          <a:p>
            <a:r>
              <a:rPr lang="en-US" sz="2400" dirty="0">
                <a:latin typeface="Myriad Pro"/>
              </a:rPr>
              <a:t>$ docker -v</a:t>
            </a:r>
          </a:p>
          <a:p>
            <a:endParaRPr lang="en-US" sz="2400" dirty="0">
              <a:latin typeface="Myriad Pro"/>
            </a:endParaRPr>
          </a:p>
        </p:txBody>
      </p:sp>
      <p:pic>
        <p:nvPicPr>
          <p:cNvPr id="7" name="Picture 6">
            <a:extLst>
              <a:ext uri="{FF2B5EF4-FFF2-40B4-BE49-F238E27FC236}">
                <a16:creationId xmlns:a16="http://schemas.microsoft.com/office/drawing/2014/main" id="{12BE4ABA-5B5A-472B-98DB-1AB37FBC4F96}"/>
              </a:ext>
            </a:extLst>
          </p:cNvPr>
          <p:cNvPicPr>
            <a:picLocks noChangeAspect="1"/>
          </p:cNvPicPr>
          <p:nvPr/>
        </p:nvPicPr>
        <p:blipFill>
          <a:blip r:embed="rId4"/>
          <a:stretch>
            <a:fillRect/>
          </a:stretch>
        </p:blipFill>
        <p:spPr>
          <a:xfrm>
            <a:off x="563189" y="3140599"/>
            <a:ext cx="3956408" cy="482776"/>
          </a:xfrm>
          <a:prstGeom prst="rect">
            <a:avLst/>
          </a:prstGeom>
        </p:spPr>
      </p:pic>
    </p:spTree>
    <p:extLst>
      <p:ext uri="{BB962C8B-B14F-4D97-AF65-F5344CB8AC3E}">
        <p14:creationId xmlns:p14="http://schemas.microsoft.com/office/powerpoint/2010/main" val="303942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How to do “Hello World” in Docker</a:t>
            </a:r>
          </a:p>
        </p:txBody>
      </p:sp>
      <p:sp>
        <p:nvSpPr>
          <p:cNvPr id="3" name="Rectangle 2">
            <a:extLst>
              <a:ext uri="{FF2B5EF4-FFF2-40B4-BE49-F238E27FC236}">
                <a16:creationId xmlns:a16="http://schemas.microsoft.com/office/drawing/2014/main" id="{A7859DEC-B30D-4CE5-9627-663B6435CEEC}"/>
              </a:ext>
            </a:extLst>
          </p:cNvPr>
          <p:cNvSpPr/>
          <p:nvPr/>
        </p:nvSpPr>
        <p:spPr>
          <a:xfrm>
            <a:off x="563189" y="3075057"/>
            <a:ext cx="3377440" cy="707886"/>
          </a:xfrm>
          <a:prstGeom prst="rect">
            <a:avLst/>
          </a:prstGeom>
        </p:spPr>
        <p:txBody>
          <a:bodyPr wrap="square">
            <a:spAutoFit/>
          </a:bodyPr>
          <a:lstStyle/>
          <a:p>
            <a:r>
              <a:rPr lang="en-US" sz="2000" dirty="0">
                <a:latin typeface="Myriad Pro"/>
              </a:rPr>
              <a:t>$ docker run -it hello-world</a:t>
            </a:r>
          </a:p>
          <a:p>
            <a:endParaRPr lang="en-US" sz="2000" dirty="0">
              <a:latin typeface="Myriad Pro"/>
            </a:endParaRPr>
          </a:p>
        </p:txBody>
      </p:sp>
      <p:pic>
        <p:nvPicPr>
          <p:cNvPr id="5" name="Picture 4">
            <a:extLst>
              <a:ext uri="{FF2B5EF4-FFF2-40B4-BE49-F238E27FC236}">
                <a16:creationId xmlns:a16="http://schemas.microsoft.com/office/drawing/2014/main" id="{FC02A52F-6595-4C31-9736-4F62E8AC2550}"/>
              </a:ext>
            </a:extLst>
          </p:cNvPr>
          <p:cNvPicPr>
            <a:picLocks noChangeAspect="1"/>
          </p:cNvPicPr>
          <p:nvPr/>
        </p:nvPicPr>
        <p:blipFill>
          <a:blip r:embed="rId3"/>
          <a:stretch>
            <a:fillRect/>
          </a:stretch>
        </p:blipFill>
        <p:spPr>
          <a:xfrm>
            <a:off x="3886200" y="1108150"/>
            <a:ext cx="8305800" cy="4641700"/>
          </a:xfrm>
          <a:prstGeom prst="rect">
            <a:avLst/>
          </a:prstGeom>
        </p:spPr>
      </p:pic>
    </p:spTree>
    <p:extLst>
      <p:ext uri="{BB962C8B-B14F-4D97-AF65-F5344CB8AC3E}">
        <p14:creationId xmlns:p14="http://schemas.microsoft.com/office/powerpoint/2010/main" val="58844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cdn.softlayer.com/shutterstock_81414991.jpg">
            <a:extLst>
              <a:ext uri="{FF2B5EF4-FFF2-40B4-BE49-F238E27FC236}">
                <a16:creationId xmlns:a16="http://schemas.microsoft.com/office/drawing/2014/main" id="{2081C68C-68FF-4A64-B1FE-1342A4B5A9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794545"/>
            <a:ext cx="9718994" cy="544152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691924" y="105972"/>
            <a:ext cx="9601200" cy="940079"/>
          </a:xfrm>
        </p:spPr>
        <p:txBody>
          <a:bodyPr anchor="t">
            <a:normAutofit/>
          </a:bodyPr>
          <a:lstStyle/>
          <a:p>
            <a:r>
              <a:rPr lang="en-US" sz="4400" b="0" dirty="0">
                <a:latin typeface="Myriad Pro"/>
              </a:rPr>
              <a:t>Getting Started with Containerization</a:t>
            </a:r>
          </a:p>
        </p:txBody>
      </p:sp>
      <p:sp>
        <p:nvSpPr>
          <p:cNvPr id="3" name="Rectangle 2">
            <a:extLst>
              <a:ext uri="{FF2B5EF4-FFF2-40B4-BE49-F238E27FC236}">
                <a16:creationId xmlns:a16="http://schemas.microsoft.com/office/drawing/2014/main" id="{B9BC8418-7EF8-465F-817F-1516D7A39643}"/>
              </a:ext>
            </a:extLst>
          </p:cNvPr>
          <p:cNvSpPr/>
          <p:nvPr/>
        </p:nvSpPr>
        <p:spPr>
          <a:xfrm>
            <a:off x="1729145" y="1539140"/>
            <a:ext cx="9056649" cy="4524315"/>
          </a:xfrm>
          <a:prstGeom prst="rect">
            <a:avLst/>
          </a:prstGeom>
          <a:gradFill>
            <a:gsLst>
              <a:gs pos="0">
                <a:schemeClr val="tx2">
                  <a:lumMod val="20000"/>
                  <a:lumOff val="80000"/>
                  <a:alpha val="50000"/>
                </a:schemeClr>
              </a:gs>
              <a:gs pos="100000">
                <a:schemeClr val="bg1"/>
              </a:gs>
            </a:gsLst>
            <a:lin ang="5400000" scaled="1"/>
          </a:gradFill>
        </p:spPr>
        <p:txBody>
          <a:bodyPr wrap="square">
            <a:spAutoFit/>
          </a:bodyPr>
          <a:lstStyle/>
          <a:p>
            <a:pPr marL="342900" indent="-342900">
              <a:buFont typeface="Wingdings" panose="05000000000000000000" pitchFamily="2" charset="2"/>
              <a:buChar char="§"/>
            </a:pPr>
            <a:r>
              <a:rPr lang="en-US" sz="3200" dirty="0">
                <a:latin typeface="Myriad Pro"/>
              </a:rPr>
              <a:t>What is Docker</a:t>
            </a:r>
          </a:p>
          <a:p>
            <a:pPr marL="342900" indent="-342900">
              <a:buFont typeface="Wingdings" panose="05000000000000000000" pitchFamily="2" charset="2"/>
              <a:buChar char="§"/>
            </a:pPr>
            <a:r>
              <a:rPr lang="en-US" sz="3200" dirty="0">
                <a:latin typeface="Myriad Pro"/>
              </a:rPr>
              <a:t>Need and Usage of Containers</a:t>
            </a:r>
          </a:p>
          <a:p>
            <a:pPr marL="342900" indent="-342900">
              <a:buFont typeface="Wingdings" panose="05000000000000000000" pitchFamily="2" charset="2"/>
              <a:buChar char="§"/>
            </a:pPr>
            <a:r>
              <a:rPr lang="en-US" sz="3200" dirty="0">
                <a:latin typeface="Myriad Pro"/>
              </a:rPr>
              <a:t>Container Images</a:t>
            </a:r>
          </a:p>
          <a:p>
            <a:pPr marL="342900" indent="-342900">
              <a:buFont typeface="Wingdings" panose="05000000000000000000" pitchFamily="2" charset="2"/>
              <a:buChar char="§"/>
            </a:pPr>
            <a:r>
              <a:rPr lang="en-US" sz="3200" dirty="0">
                <a:latin typeface="Myriad Pro"/>
              </a:rPr>
              <a:t>Docker Compose - The Multi-Container Tool</a:t>
            </a:r>
          </a:p>
          <a:p>
            <a:pPr marL="342900" indent="-342900">
              <a:buFont typeface="Wingdings" panose="05000000000000000000" pitchFamily="2" charset="2"/>
              <a:buChar char="§"/>
            </a:pPr>
            <a:r>
              <a:rPr lang="en-US" sz="3200" dirty="0">
                <a:latin typeface="Myriad Pro"/>
              </a:rPr>
              <a:t>Container Registries</a:t>
            </a:r>
          </a:p>
          <a:p>
            <a:pPr marL="342900" indent="-342900">
              <a:buFont typeface="Wingdings" panose="05000000000000000000" pitchFamily="2" charset="2"/>
              <a:buChar char="§"/>
            </a:pPr>
            <a:r>
              <a:rPr lang="en-US" sz="3200" dirty="0">
                <a:latin typeface="Myriad Pro"/>
              </a:rPr>
              <a:t>What and Why Kubernetes</a:t>
            </a:r>
          </a:p>
          <a:p>
            <a:pPr marL="342900" indent="-342900">
              <a:buFont typeface="Wingdings" panose="05000000000000000000" pitchFamily="2" charset="2"/>
              <a:buChar char="§"/>
            </a:pPr>
            <a:r>
              <a:rPr lang="en-US" sz="3200" dirty="0">
                <a:latin typeface="Myriad Pro"/>
              </a:rPr>
              <a:t>Microservices Architecture</a:t>
            </a:r>
          </a:p>
          <a:p>
            <a:pPr marL="342900" indent="-342900">
              <a:buFont typeface="Wingdings" panose="05000000000000000000" pitchFamily="2" charset="2"/>
              <a:buChar char="§"/>
            </a:pPr>
            <a:r>
              <a:rPr lang="en-US" sz="3200" dirty="0">
                <a:latin typeface="Myriad Pro"/>
              </a:rPr>
              <a:t>Deploying Voting App on Kubernetes-Demo</a:t>
            </a:r>
          </a:p>
          <a:p>
            <a:pPr marL="342900" indent="-342900">
              <a:buFont typeface="Wingdings" panose="05000000000000000000" pitchFamily="2" charset="2"/>
              <a:buChar char="§"/>
            </a:pPr>
            <a:r>
              <a:rPr lang="en-US" sz="3200" dirty="0">
                <a:latin typeface="Myriad Pro"/>
              </a:rPr>
              <a:t>Kubernetes on AKS(AWS)- Introduction-Demo</a:t>
            </a:r>
            <a:endParaRPr lang="en-US" sz="3600" dirty="0">
              <a:latin typeface="Myriad Pro"/>
            </a:endParaRPr>
          </a:p>
        </p:txBody>
      </p:sp>
      <p:pic>
        <p:nvPicPr>
          <p:cNvPr id="4" name="Picture 3">
            <a:extLst>
              <a:ext uri="{FF2B5EF4-FFF2-40B4-BE49-F238E27FC236}">
                <a16:creationId xmlns:a16="http://schemas.microsoft.com/office/drawing/2014/main" id="{4A208F02-4046-4F04-A1F6-1E33B3B81891}"/>
              </a:ext>
            </a:extLst>
          </p:cNvPr>
          <p:cNvPicPr>
            <a:picLocks noChangeAspect="1"/>
          </p:cNvPicPr>
          <p:nvPr/>
        </p:nvPicPr>
        <p:blipFill>
          <a:blip r:embed="rId4"/>
          <a:stretch>
            <a:fillRect/>
          </a:stretch>
        </p:blipFill>
        <p:spPr>
          <a:xfrm>
            <a:off x="7945861" y="868479"/>
            <a:ext cx="2782957" cy="1189229"/>
          </a:xfrm>
          <a:prstGeom prst="rect">
            <a:avLst/>
          </a:prstGeom>
        </p:spPr>
      </p:pic>
    </p:spTree>
    <p:extLst>
      <p:ext uri="{BB962C8B-B14F-4D97-AF65-F5344CB8AC3E}">
        <p14:creationId xmlns:p14="http://schemas.microsoft.com/office/powerpoint/2010/main" val="228196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err="1">
                <a:latin typeface="Myriad Pro"/>
              </a:rPr>
              <a:t>Dockerfile</a:t>
            </a:r>
            <a:r>
              <a:rPr lang="en-US" sz="4400" b="0" dirty="0">
                <a:latin typeface="Myriad Pro"/>
              </a:rPr>
              <a:t> – Methods of Building Images</a:t>
            </a:r>
          </a:p>
        </p:txBody>
      </p:sp>
      <p:sp>
        <p:nvSpPr>
          <p:cNvPr id="5" name="Rectangle 4">
            <a:extLst>
              <a:ext uri="{FF2B5EF4-FFF2-40B4-BE49-F238E27FC236}">
                <a16:creationId xmlns:a16="http://schemas.microsoft.com/office/drawing/2014/main" id="{02D0F293-8821-4621-8DF9-ACDE06458171}"/>
              </a:ext>
            </a:extLst>
          </p:cNvPr>
          <p:cNvSpPr/>
          <p:nvPr/>
        </p:nvSpPr>
        <p:spPr>
          <a:xfrm>
            <a:off x="684178" y="1347326"/>
            <a:ext cx="2492323" cy="523220"/>
          </a:xfrm>
          <a:prstGeom prst="rect">
            <a:avLst/>
          </a:prstGeom>
        </p:spPr>
        <p:txBody>
          <a:bodyPr wrap="square">
            <a:spAutoFit/>
          </a:bodyPr>
          <a:lstStyle/>
          <a:p>
            <a:pPr marL="285750" indent="-285750" algn="just">
              <a:buFont typeface="Arial" panose="020B0604020202020204" pitchFamily="34" charset="0"/>
              <a:buChar char="•"/>
            </a:pPr>
            <a:r>
              <a:rPr lang="en-US" sz="2800" b="1" dirty="0">
                <a:latin typeface="Myriad Pro"/>
              </a:rPr>
              <a:t>Three Ways</a:t>
            </a:r>
          </a:p>
        </p:txBody>
      </p:sp>
      <p:sp>
        <p:nvSpPr>
          <p:cNvPr id="4" name="TextBox 3">
            <a:extLst>
              <a:ext uri="{FF2B5EF4-FFF2-40B4-BE49-F238E27FC236}">
                <a16:creationId xmlns:a16="http://schemas.microsoft.com/office/drawing/2014/main" id="{3DF08EED-2329-4A38-9AF7-2010CB6EED23}"/>
              </a:ext>
            </a:extLst>
          </p:cNvPr>
          <p:cNvSpPr txBox="1"/>
          <p:nvPr/>
        </p:nvSpPr>
        <p:spPr>
          <a:xfrm>
            <a:off x="3176501" y="784819"/>
            <a:ext cx="7879406" cy="1697068"/>
          </a:xfrm>
          <a:prstGeom prst="rect">
            <a:avLst/>
          </a:prstGeom>
          <a:noFill/>
        </p:spPr>
        <p:txBody>
          <a:bodyPr wrap="square" rtlCol="0">
            <a:spAutoFit/>
          </a:bodyPr>
          <a:lstStyle/>
          <a:p>
            <a:pPr marL="285750" indent="-285750" algn="just">
              <a:lnSpc>
                <a:spcPct val="150000"/>
              </a:lnSpc>
              <a:buFontTx/>
              <a:buChar char="-"/>
            </a:pPr>
            <a:r>
              <a:rPr lang="en-US" sz="2400" dirty="0">
                <a:latin typeface="Myriad Pro"/>
              </a:rPr>
              <a:t>Commit changes from a container as a new image</a:t>
            </a:r>
          </a:p>
          <a:p>
            <a:pPr marL="285750" indent="-285750" algn="just">
              <a:lnSpc>
                <a:spcPct val="150000"/>
              </a:lnSpc>
              <a:buFontTx/>
              <a:buChar char="-"/>
            </a:pPr>
            <a:r>
              <a:rPr lang="en-US" sz="2400" dirty="0">
                <a:latin typeface="Myriad Pro"/>
              </a:rPr>
              <a:t>Build from a </a:t>
            </a:r>
            <a:r>
              <a:rPr lang="en-US" sz="2400" dirty="0" err="1">
                <a:latin typeface="Myriad Pro"/>
              </a:rPr>
              <a:t>Dockerfile</a:t>
            </a:r>
            <a:endParaRPr lang="en-US" sz="2400" dirty="0">
              <a:latin typeface="Myriad Pro"/>
            </a:endParaRPr>
          </a:p>
          <a:p>
            <a:pPr marL="285750" indent="-285750" algn="just">
              <a:lnSpc>
                <a:spcPct val="150000"/>
              </a:lnSpc>
              <a:buFontTx/>
              <a:buChar char="-"/>
            </a:pPr>
            <a:r>
              <a:rPr lang="en-US" sz="2400" dirty="0">
                <a:latin typeface="Myriad Pro"/>
              </a:rPr>
              <a:t>Import a </a:t>
            </a:r>
            <a:r>
              <a:rPr lang="en-US" sz="2400" dirty="0" err="1">
                <a:latin typeface="Myriad Pro"/>
              </a:rPr>
              <a:t>tarball</a:t>
            </a:r>
            <a:r>
              <a:rPr lang="en-US" sz="2400" dirty="0">
                <a:latin typeface="Myriad Pro"/>
              </a:rPr>
              <a:t> into Docker as a standalone base layer</a:t>
            </a:r>
          </a:p>
        </p:txBody>
      </p:sp>
      <p:grpSp>
        <p:nvGrpSpPr>
          <p:cNvPr id="7" name="Group 6">
            <a:extLst>
              <a:ext uri="{FF2B5EF4-FFF2-40B4-BE49-F238E27FC236}">
                <a16:creationId xmlns:a16="http://schemas.microsoft.com/office/drawing/2014/main" id="{2DA111BA-B63A-443C-B350-B831E8BAEB37}"/>
              </a:ext>
            </a:extLst>
          </p:cNvPr>
          <p:cNvGrpSpPr/>
          <p:nvPr/>
        </p:nvGrpSpPr>
        <p:grpSpPr>
          <a:xfrm>
            <a:off x="1930339" y="2734429"/>
            <a:ext cx="7660866" cy="3621881"/>
            <a:chOff x="1867710" y="2669753"/>
            <a:chExt cx="7660866" cy="3621881"/>
          </a:xfrm>
        </p:grpSpPr>
        <p:sp>
          <p:nvSpPr>
            <p:cNvPr id="12" name="AutoShape 3">
              <a:extLst>
                <a:ext uri="{FF2B5EF4-FFF2-40B4-BE49-F238E27FC236}">
                  <a16:creationId xmlns:a16="http://schemas.microsoft.com/office/drawing/2014/main" id="{14BDB8FB-CA4A-47F1-8894-341BA71BDC30}"/>
                </a:ext>
              </a:extLst>
            </p:cNvPr>
            <p:cNvSpPr>
              <a:spLocks noChangeArrowheads="1"/>
            </p:cNvSpPr>
            <p:nvPr/>
          </p:nvSpPr>
          <p:spPr bwMode="auto">
            <a:xfrm>
              <a:off x="3031748" y="3122488"/>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Base Image (</a:t>
              </a:r>
              <a:r>
                <a:rPr kumimoji="0" lang="en-US" sz="1800" b="1" i="1"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a:t>
              </a:r>
            </a:p>
          </p:txBody>
        </p:sp>
        <p:sp>
          <p:nvSpPr>
            <p:cNvPr id="13" name="AutoShape 4">
              <a:extLst>
                <a:ext uri="{FF2B5EF4-FFF2-40B4-BE49-F238E27FC236}">
                  <a16:creationId xmlns:a16="http://schemas.microsoft.com/office/drawing/2014/main" id="{616E3021-5FAB-4205-B55E-560E3CC8C204}"/>
                </a:ext>
              </a:extLst>
            </p:cNvPr>
            <p:cNvSpPr>
              <a:spLocks noChangeArrowheads="1"/>
            </p:cNvSpPr>
            <p:nvPr/>
          </p:nvSpPr>
          <p:spPr bwMode="auto">
            <a:xfrm>
              <a:off x="3031748" y="4286664"/>
              <a:ext cx="2691837" cy="646764"/>
            </a:xfrm>
            <a:prstGeom prst="roundRect">
              <a:avLst>
                <a:gd name="adj" fmla="val 16667"/>
              </a:avLst>
            </a:prstGeom>
            <a:solidFill>
              <a:srgbClr val="EEECE1"/>
            </a:solidFill>
            <a:ln w="9525">
              <a:solidFill>
                <a:sysClr val="windowText" lastClr="000000"/>
              </a:solidFill>
              <a:prstDash val="dash"/>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Container (</a:t>
              </a:r>
              <a:r>
                <a:rPr kumimoji="0" lang="en-US" sz="1800" b="0" i="1" u="none" strike="noStrike" kern="0" cap="none" spc="0" normalizeH="0" baseline="0" noProof="0">
                  <a:ln>
                    <a:noFill/>
                  </a:ln>
                  <a:solidFill>
                    <a:prstClr val="black"/>
                  </a:solidFill>
                  <a:effectLst/>
                  <a:uLnTx/>
                  <a:uFillTx/>
                  <a:latin typeface="Myriad Pro"/>
                  <a:ea typeface="ＭＳ Ｐゴシック" charset="0"/>
                  <a:cs typeface="ＭＳ Ｐゴシック" charset="0"/>
                </a:rPr>
                <a:t>Memory</a:t>
              </a: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a:t>
              </a:r>
            </a:p>
          </p:txBody>
        </p:sp>
        <p:sp>
          <p:nvSpPr>
            <p:cNvPr id="14" name="AutoShape 5">
              <a:extLst>
                <a:ext uri="{FF2B5EF4-FFF2-40B4-BE49-F238E27FC236}">
                  <a16:creationId xmlns:a16="http://schemas.microsoft.com/office/drawing/2014/main" id="{758E6851-81BE-4BCA-B509-0F3975455376}"/>
                </a:ext>
              </a:extLst>
            </p:cNvPr>
            <p:cNvSpPr>
              <a:spLocks noChangeArrowheads="1"/>
            </p:cNvSpPr>
            <p:nvPr/>
          </p:nvSpPr>
          <p:spPr bwMode="auto">
            <a:xfrm>
              <a:off x="3031748" y="5386164"/>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New Image (</a:t>
              </a:r>
              <a:r>
                <a:rPr kumimoji="0" lang="en-US" sz="1800" b="1" i="1" u="none" strike="noStrike" kern="0" cap="none" spc="0" normalizeH="0" baseline="0" noProof="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a:t>
              </a:r>
            </a:p>
          </p:txBody>
        </p:sp>
        <p:cxnSp>
          <p:nvCxnSpPr>
            <p:cNvPr id="15" name="AutoShape 6">
              <a:extLst>
                <a:ext uri="{FF2B5EF4-FFF2-40B4-BE49-F238E27FC236}">
                  <a16:creationId xmlns:a16="http://schemas.microsoft.com/office/drawing/2014/main" id="{D75F6834-A346-43CA-833F-88971F5E1E58}"/>
                </a:ext>
              </a:extLst>
            </p:cNvPr>
            <p:cNvCxnSpPr>
              <a:cxnSpLocks noChangeShapeType="1"/>
              <a:stCxn id="12" idx="2"/>
              <a:endCxn id="13" idx="0"/>
            </p:cNvCxnSpPr>
            <p:nvPr/>
          </p:nvCxnSpPr>
          <p:spPr bwMode="auto">
            <a:xfrm>
              <a:off x="4377666" y="3769253"/>
              <a:ext cx="0" cy="517412"/>
            </a:xfrm>
            <a:prstGeom prst="straightConnector1">
              <a:avLst/>
            </a:prstGeom>
            <a:noFill/>
            <a:ln w="9525">
              <a:solidFill>
                <a:sysClr val="windowText" lastClr="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AutoShape 7">
              <a:extLst>
                <a:ext uri="{FF2B5EF4-FFF2-40B4-BE49-F238E27FC236}">
                  <a16:creationId xmlns:a16="http://schemas.microsoft.com/office/drawing/2014/main" id="{14A0C6D3-DF71-43BD-BA18-5F7E79FEDCFD}"/>
                </a:ext>
              </a:extLst>
            </p:cNvPr>
            <p:cNvCxnSpPr>
              <a:cxnSpLocks noChangeShapeType="1"/>
              <a:stCxn id="13" idx="2"/>
              <a:endCxn id="14" idx="0"/>
            </p:cNvCxnSpPr>
            <p:nvPr/>
          </p:nvCxnSpPr>
          <p:spPr bwMode="auto">
            <a:xfrm>
              <a:off x="4377666" y="4933429"/>
              <a:ext cx="0" cy="452735"/>
            </a:xfrm>
            <a:prstGeom prst="straightConnector1">
              <a:avLst/>
            </a:prstGeom>
            <a:noFill/>
            <a:ln w="9525">
              <a:solidFill>
                <a:sysClr val="windowText" lastClr="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AutoShape 8">
              <a:extLst>
                <a:ext uri="{FF2B5EF4-FFF2-40B4-BE49-F238E27FC236}">
                  <a16:creationId xmlns:a16="http://schemas.microsoft.com/office/drawing/2014/main" id="{DE654354-B23B-4730-8B82-B23C80890348}"/>
                </a:ext>
              </a:extLst>
            </p:cNvPr>
            <p:cNvSpPr>
              <a:spLocks noChangeArrowheads="1"/>
            </p:cNvSpPr>
            <p:nvPr/>
          </p:nvSpPr>
          <p:spPr bwMode="auto">
            <a:xfrm>
              <a:off x="7146803" y="4221988"/>
              <a:ext cx="1600552" cy="711441"/>
            </a:xfrm>
            <a:prstGeom prst="foldedCorner">
              <a:avLst>
                <a:gd name="adj" fmla="val 12500"/>
              </a:avLst>
            </a:prstGeom>
            <a:solidFill>
              <a:sysClr val="window" lastClr="FFFFFF"/>
            </a:solidFill>
            <a:ln w="9525">
              <a:solidFill>
                <a:sysClr val="windowText" lastClr="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1F497D"/>
                  </a:solidFill>
                  <a:effectLst/>
                  <a:uLnTx/>
                  <a:uFillTx/>
                  <a:latin typeface="Myriad Pro"/>
                  <a:ea typeface="ＭＳ Ｐゴシック" charset="0"/>
                  <a:cs typeface="ＭＳ Ｐゴシック" charset="0"/>
                </a:rPr>
                <a:t>Dockerfile</a:t>
              </a:r>
            </a:p>
          </p:txBody>
        </p:sp>
        <p:sp>
          <p:nvSpPr>
            <p:cNvPr id="18" name="Text Box 9">
              <a:extLst>
                <a:ext uri="{FF2B5EF4-FFF2-40B4-BE49-F238E27FC236}">
                  <a16:creationId xmlns:a16="http://schemas.microsoft.com/office/drawing/2014/main" id="{61093244-2D44-42E6-AAEA-D37D94DDFD66}"/>
                </a:ext>
              </a:extLst>
            </p:cNvPr>
            <p:cNvSpPr txBox="1">
              <a:spLocks noChangeArrowheads="1"/>
            </p:cNvSpPr>
            <p:nvPr/>
          </p:nvSpPr>
          <p:spPr bwMode="auto">
            <a:xfrm>
              <a:off x="7947078" y="3833929"/>
              <a:ext cx="68159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Load</a:t>
              </a:r>
            </a:p>
          </p:txBody>
        </p:sp>
        <p:sp>
          <p:nvSpPr>
            <p:cNvPr id="19" name="Text Box 10">
              <a:extLst>
                <a:ext uri="{FF2B5EF4-FFF2-40B4-BE49-F238E27FC236}">
                  <a16:creationId xmlns:a16="http://schemas.microsoft.com/office/drawing/2014/main" id="{03D285AC-4A33-410F-BBED-4FC463E0C2D5}"/>
                </a:ext>
              </a:extLst>
            </p:cNvPr>
            <p:cNvSpPr txBox="1">
              <a:spLocks noChangeArrowheads="1"/>
            </p:cNvSpPr>
            <p:nvPr/>
          </p:nvSpPr>
          <p:spPr bwMode="auto">
            <a:xfrm>
              <a:off x="4359478" y="5010232"/>
              <a:ext cx="994183"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Commit</a:t>
              </a:r>
            </a:p>
          </p:txBody>
        </p:sp>
        <p:sp>
          <p:nvSpPr>
            <p:cNvPr id="20" name="Text Box 11">
              <a:extLst>
                <a:ext uri="{FF2B5EF4-FFF2-40B4-BE49-F238E27FC236}">
                  <a16:creationId xmlns:a16="http://schemas.microsoft.com/office/drawing/2014/main" id="{31C81B63-0230-41D9-A240-FCB0DB8FFF8A}"/>
                </a:ext>
              </a:extLst>
            </p:cNvPr>
            <p:cNvSpPr txBox="1">
              <a:spLocks noChangeArrowheads="1"/>
            </p:cNvSpPr>
            <p:nvPr/>
          </p:nvSpPr>
          <p:spPr bwMode="auto">
            <a:xfrm>
              <a:off x="4354931" y="3898605"/>
              <a:ext cx="58221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Run</a:t>
              </a:r>
            </a:p>
          </p:txBody>
        </p:sp>
        <p:sp>
          <p:nvSpPr>
            <p:cNvPr id="21" name="Text Box 12">
              <a:extLst>
                <a:ext uri="{FF2B5EF4-FFF2-40B4-BE49-F238E27FC236}">
                  <a16:creationId xmlns:a16="http://schemas.microsoft.com/office/drawing/2014/main" id="{5D308FDE-E449-4CC8-97FB-4BB874A35192}"/>
                </a:ext>
              </a:extLst>
            </p:cNvPr>
            <p:cNvSpPr txBox="1">
              <a:spLocks noChangeArrowheads="1"/>
            </p:cNvSpPr>
            <p:nvPr/>
          </p:nvSpPr>
          <p:spPr bwMode="auto">
            <a:xfrm>
              <a:off x="1867710" y="4221988"/>
              <a:ext cx="1382295"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Run the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Installation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procedure</a:t>
              </a:r>
            </a:p>
          </p:txBody>
        </p:sp>
        <p:sp>
          <p:nvSpPr>
            <p:cNvPr id="22" name="AutoShape 13">
              <a:extLst>
                <a:ext uri="{FF2B5EF4-FFF2-40B4-BE49-F238E27FC236}">
                  <a16:creationId xmlns:a16="http://schemas.microsoft.com/office/drawing/2014/main" id="{379D9BC3-F354-4A07-871D-5A3658D1B79C}"/>
                </a:ext>
              </a:extLst>
            </p:cNvPr>
            <p:cNvSpPr>
              <a:spLocks noChangeArrowheads="1"/>
            </p:cNvSpPr>
            <p:nvPr/>
          </p:nvSpPr>
          <p:spPr bwMode="auto">
            <a:xfrm>
              <a:off x="6596612" y="3122488"/>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Base Image (</a:t>
              </a:r>
              <a:r>
                <a:rPr kumimoji="0" lang="en-US" sz="1800" b="1" i="1"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a:t>
              </a:r>
            </a:p>
          </p:txBody>
        </p:sp>
        <p:cxnSp>
          <p:nvCxnSpPr>
            <p:cNvPr id="23" name="AutoShape 14">
              <a:extLst>
                <a:ext uri="{FF2B5EF4-FFF2-40B4-BE49-F238E27FC236}">
                  <a16:creationId xmlns:a16="http://schemas.microsoft.com/office/drawing/2014/main" id="{BCBA18B3-509B-4D3A-904E-0974E7C7A1D8}"/>
                </a:ext>
              </a:extLst>
            </p:cNvPr>
            <p:cNvCxnSpPr>
              <a:cxnSpLocks noChangeShapeType="1"/>
              <a:stCxn id="22" idx="2"/>
              <a:endCxn id="17" idx="0"/>
            </p:cNvCxnSpPr>
            <p:nvPr/>
          </p:nvCxnSpPr>
          <p:spPr bwMode="auto">
            <a:xfrm>
              <a:off x="7942531" y="3769253"/>
              <a:ext cx="4547" cy="452735"/>
            </a:xfrm>
            <a:prstGeom prst="straightConnector1">
              <a:avLst/>
            </a:prstGeom>
            <a:noFill/>
            <a:ln w="9525">
              <a:solidFill>
                <a:sysClr val="windowText" lastClr="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AutoShape 15">
              <a:extLst>
                <a:ext uri="{FF2B5EF4-FFF2-40B4-BE49-F238E27FC236}">
                  <a16:creationId xmlns:a16="http://schemas.microsoft.com/office/drawing/2014/main" id="{4A8B9104-A319-4BD6-8E57-DD2BD1C202E3}"/>
                </a:ext>
              </a:extLst>
            </p:cNvPr>
            <p:cNvSpPr>
              <a:spLocks noChangeArrowheads="1"/>
            </p:cNvSpPr>
            <p:nvPr/>
          </p:nvSpPr>
          <p:spPr bwMode="auto">
            <a:xfrm>
              <a:off x="6596612" y="5386164"/>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New Image (</a:t>
              </a:r>
              <a:r>
                <a:rPr kumimoji="0" lang="en-US" sz="1800" b="1" i="1" u="none" strike="noStrike" kern="0" cap="none" spc="0" normalizeH="0" baseline="0" noProof="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a:t>
              </a:r>
            </a:p>
          </p:txBody>
        </p:sp>
        <p:sp>
          <p:nvSpPr>
            <p:cNvPr id="25" name="Text Box 16">
              <a:extLst>
                <a:ext uri="{FF2B5EF4-FFF2-40B4-BE49-F238E27FC236}">
                  <a16:creationId xmlns:a16="http://schemas.microsoft.com/office/drawing/2014/main" id="{E5A2C525-8BD1-4FDC-B8DA-A95B81331F16}"/>
                </a:ext>
              </a:extLst>
            </p:cNvPr>
            <p:cNvSpPr txBox="1">
              <a:spLocks noChangeArrowheads="1"/>
            </p:cNvSpPr>
            <p:nvPr/>
          </p:nvSpPr>
          <p:spPr bwMode="auto">
            <a:xfrm>
              <a:off x="7951625" y="4998105"/>
              <a:ext cx="696024"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Build</a:t>
              </a:r>
            </a:p>
          </p:txBody>
        </p:sp>
        <p:cxnSp>
          <p:nvCxnSpPr>
            <p:cNvPr id="26" name="AutoShape 17">
              <a:extLst>
                <a:ext uri="{FF2B5EF4-FFF2-40B4-BE49-F238E27FC236}">
                  <a16:creationId xmlns:a16="http://schemas.microsoft.com/office/drawing/2014/main" id="{6A6C5A70-F89C-4FB9-B177-D0D3E55193B2}"/>
                </a:ext>
              </a:extLst>
            </p:cNvPr>
            <p:cNvCxnSpPr>
              <a:cxnSpLocks noChangeShapeType="1"/>
              <a:stCxn id="17" idx="2"/>
              <a:endCxn id="24" idx="0"/>
            </p:cNvCxnSpPr>
            <p:nvPr/>
          </p:nvCxnSpPr>
          <p:spPr bwMode="auto">
            <a:xfrm flipH="1">
              <a:off x="7942531" y="4933429"/>
              <a:ext cx="4547" cy="452735"/>
            </a:xfrm>
            <a:prstGeom prst="straightConnector1">
              <a:avLst/>
            </a:prstGeom>
            <a:noFill/>
            <a:ln w="9525">
              <a:solidFill>
                <a:sysClr val="windowText" lastClr="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Line 19">
              <a:extLst>
                <a:ext uri="{FF2B5EF4-FFF2-40B4-BE49-F238E27FC236}">
                  <a16:creationId xmlns:a16="http://schemas.microsoft.com/office/drawing/2014/main" id="{2D43F0CE-2749-485D-8A9E-5B3D6214050D}"/>
                </a:ext>
              </a:extLst>
            </p:cNvPr>
            <p:cNvSpPr>
              <a:spLocks noChangeShapeType="1"/>
            </p:cNvSpPr>
            <p:nvPr/>
          </p:nvSpPr>
          <p:spPr bwMode="auto">
            <a:xfrm>
              <a:off x="6160098" y="2734429"/>
              <a:ext cx="0" cy="3557205"/>
            </a:xfrm>
            <a:prstGeom prst="line">
              <a:avLst/>
            </a:prstGeom>
            <a:noFill/>
            <a:ln w="38100">
              <a:solidFill>
                <a:sysClr val="windowText" lastClr="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endParaRPr>
            </a:p>
          </p:txBody>
        </p:sp>
        <p:sp>
          <p:nvSpPr>
            <p:cNvPr id="28" name="Text Box 20">
              <a:extLst>
                <a:ext uri="{FF2B5EF4-FFF2-40B4-BE49-F238E27FC236}">
                  <a16:creationId xmlns:a16="http://schemas.microsoft.com/office/drawing/2014/main" id="{F8A0C267-EFC9-4D98-824D-4485CC98F035}"/>
                </a:ext>
              </a:extLst>
            </p:cNvPr>
            <p:cNvSpPr txBox="1">
              <a:spLocks noChangeArrowheads="1"/>
            </p:cNvSpPr>
            <p:nvPr/>
          </p:nvSpPr>
          <p:spPr bwMode="auto">
            <a:xfrm>
              <a:off x="3281834" y="2669753"/>
              <a:ext cx="23118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Myriad Pro"/>
                  <a:ea typeface="ＭＳ Ｐゴシック" charset="0"/>
                  <a:cs typeface="ＭＳ Ｐゴシック" charset="0"/>
                </a:rPr>
                <a:t>Interactive building</a:t>
              </a:r>
            </a:p>
          </p:txBody>
        </p:sp>
        <p:sp>
          <p:nvSpPr>
            <p:cNvPr id="29" name="Text Box 21">
              <a:extLst>
                <a:ext uri="{FF2B5EF4-FFF2-40B4-BE49-F238E27FC236}">
                  <a16:creationId xmlns:a16="http://schemas.microsoft.com/office/drawing/2014/main" id="{C4FAB1DE-0895-47DE-B616-B9709962A085}"/>
                </a:ext>
              </a:extLst>
            </p:cNvPr>
            <p:cNvSpPr txBox="1">
              <a:spLocks noChangeArrowheads="1"/>
            </p:cNvSpPr>
            <p:nvPr/>
          </p:nvSpPr>
          <p:spPr bwMode="auto">
            <a:xfrm>
              <a:off x="6378355" y="2669753"/>
              <a:ext cx="315022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Myriad Pro"/>
                  <a:ea typeface="ＭＳ Ｐゴシック" charset="0"/>
                  <a:cs typeface="ＭＳ Ｐゴシック" charset="0"/>
                </a:rPr>
                <a:t>Building from a Docker File</a:t>
              </a:r>
            </a:p>
          </p:txBody>
        </p:sp>
      </p:grpSp>
    </p:spTree>
    <p:extLst>
      <p:ext uri="{BB962C8B-B14F-4D97-AF65-F5344CB8AC3E}">
        <p14:creationId xmlns:p14="http://schemas.microsoft.com/office/powerpoint/2010/main" val="119368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Docker Commit</a:t>
            </a:r>
          </a:p>
        </p:txBody>
      </p:sp>
      <p:sp>
        <p:nvSpPr>
          <p:cNvPr id="9" name="TextBox 8">
            <a:extLst>
              <a:ext uri="{FF2B5EF4-FFF2-40B4-BE49-F238E27FC236}">
                <a16:creationId xmlns:a16="http://schemas.microsoft.com/office/drawing/2014/main" id="{54C3F45D-D370-4010-8E2B-D2878453F448}"/>
              </a:ext>
            </a:extLst>
          </p:cNvPr>
          <p:cNvSpPr txBox="1"/>
          <p:nvPr/>
        </p:nvSpPr>
        <p:spPr>
          <a:xfrm>
            <a:off x="563188" y="922031"/>
            <a:ext cx="11389325" cy="2239524"/>
          </a:xfrm>
          <a:prstGeom prst="rect">
            <a:avLst/>
          </a:prstGeom>
          <a:noFill/>
        </p:spPr>
        <p:txBody>
          <a:bodyPr wrap="square" rtlCol="0">
            <a:spAutoFit/>
          </a:bodyPr>
          <a:lstStyle/>
          <a:p>
            <a:pPr marL="285750" indent="-285750" algn="just">
              <a:lnSpc>
                <a:spcPct val="150000"/>
              </a:lnSpc>
              <a:buFontTx/>
              <a:buChar char="-"/>
            </a:pPr>
            <a:r>
              <a:rPr lang="en-US" sz="2400" dirty="0">
                <a:latin typeface="Myriad Pro"/>
              </a:rPr>
              <a:t>$ docker commit – Command saves changes in container as a new image syntax</a:t>
            </a:r>
          </a:p>
          <a:p>
            <a:pPr marL="285750" indent="-285750" algn="just">
              <a:lnSpc>
                <a:spcPct val="150000"/>
              </a:lnSpc>
              <a:buFontTx/>
              <a:buChar char="-"/>
            </a:pPr>
            <a:r>
              <a:rPr lang="en-US" sz="2400" dirty="0">
                <a:latin typeface="Myriad Pro"/>
              </a:rPr>
              <a:t>$ docker commit  [options] [container ID] [</a:t>
            </a:r>
            <a:r>
              <a:rPr lang="en-US" sz="2400" dirty="0" err="1">
                <a:latin typeface="Myriad Pro"/>
              </a:rPr>
              <a:t>repository:tag</a:t>
            </a:r>
            <a:r>
              <a:rPr lang="en-US" sz="2400" dirty="0">
                <a:latin typeface="Myriad Pro"/>
              </a:rPr>
              <a:t>]</a:t>
            </a:r>
          </a:p>
          <a:p>
            <a:pPr marL="285750" indent="-285750" algn="just">
              <a:lnSpc>
                <a:spcPct val="150000"/>
              </a:lnSpc>
              <a:buFontTx/>
              <a:buChar char="-"/>
            </a:pPr>
            <a:r>
              <a:rPr lang="en-US" sz="2400" dirty="0">
                <a:latin typeface="Myriad Pro"/>
              </a:rPr>
              <a:t>Repository name should be based on username/application</a:t>
            </a:r>
          </a:p>
          <a:p>
            <a:pPr marL="285750" indent="-285750" algn="just">
              <a:lnSpc>
                <a:spcPct val="150000"/>
              </a:lnSpc>
              <a:buFontTx/>
              <a:buChar char="-"/>
            </a:pPr>
            <a:r>
              <a:rPr lang="en-US" sz="2400" dirty="0">
                <a:latin typeface="Myriad Pro"/>
              </a:rPr>
              <a:t>Can reference the container with container name instead of ID</a:t>
            </a:r>
          </a:p>
        </p:txBody>
      </p:sp>
      <p:sp>
        <p:nvSpPr>
          <p:cNvPr id="10" name="Rectangle 9">
            <a:extLst>
              <a:ext uri="{FF2B5EF4-FFF2-40B4-BE49-F238E27FC236}">
                <a16:creationId xmlns:a16="http://schemas.microsoft.com/office/drawing/2014/main" id="{A92E1713-3BBE-4E5B-BC73-250B854335B6}"/>
              </a:ext>
            </a:extLst>
          </p:cNvPr>
          <p:cNvSpPr/>
          <p:nvPr/>
        </p:nvSpPr>
        <p:spPr>
          <a:xfrm>
            <a:off x="2622895" y="4975620"/>
            <a:ext cx="8226355" cy="461665"/>
          </a:xfrm>
          <a:prstGeom prst="rect">
            <a:avLst/>
          </a:prstGeom>
          <a:solidFill>
            <a:schemeClr val="accent3">
              <a:lumMod val="25000"/>
              <a:lumOff val="75000"/>
            </a:schemeClr>
          </a:solidFill>
        </p:spPr>
        <p:txBody>
          <a:bodyPr wrap="none">
            <a:spAutoFit/>
          </a:bodyPr>
          <a:lstStyle/>
          <a:p>
            <a:r>
              <a:rPr lang="en-US" sz="2400" dirty="0">
                <a:latin typeface="Myriad Pro"/>
                <a:cs typeface="Calibri" panose="020F0502020204030204" pitchFamily="34" charset="0"/>
              </a:rPr>
              <a:t>$docker commit 3c2dg5892a12 cbabu85/myapplication:1.0</a:t>
            </a:r>
          </a:p>
        </p:txBody>
      </p:sp>
      <p:pic>
        <p:nvPicPr>
          <p:cNvPr id="11" name="Picture 5" descr="D:\TC\001 - Administrative\001 - organizational\003 - Profile\004\003 - images\QA.jpg">
            <a:extLst>
              <a:ext uri="{FF2B5EF4-FFF2-40B4-BE49-F238E27FC236}">
                <a16:creationId xmlns:a16="http://schemas.microsoft.com/office/drawing/2014/main" id="{E2484864-289C-4A81-BC0E-E207FC8DA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36" y="3647146"/>
            <a:ext cx="2164490" cy="202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ED7040F-0F02-4F4E-AA63-17A525933D5E}"/>
              </a:ext>
            </a:extLst>
          </p:cNvPr>
          <p:cNvSpPr txBox="1"/>
          <p:nvPr/>
        </p:nvSpPr>
        <p:spPr>
          <a:xfrm>
            <a:off x="2217905" y="3659032"/>
            <a:ext cx="9037923" cy="830997"/>
          </a:xfrm>
          <a:prstGeom prst="rect">
            <a:avLst/>
          </a:prstGeom>
          <a:solidFill>
            <a:schemeClr val="accent3">
              <a:lumMod val="10000"/>
              <a:lumOff val="90000"/>
            </a:schemeClr>
          </a:solidFill>
        </p:spPr>
        <p:txBody>
          <a:bodyPr wrap="square" rtlCol="0">
            <a:spAutoFit/>
          </a:bodyPr>
          <a:lstStyle/>
          <a:p>
            <a:pPr marL="0" indent="0" algn="just">
              <a:buFont typeface="Arial" panose="020B0604020202020204" pitchFamily="34" charset="0"/>
              <a:buNone/>
            </a:pPr>
            <a:r>
              <a:rPr lang="en-US" sz="2400" dirty="0">
                <a:latin typeface="Myriad Pro"/>
              </a:rPr>
              <a:t>Save the container with ID of 3c2dg5892a12 as a new image in the repository cbabu85/</a:t>
            </a:r>
            <a:r>
              <a:rPr lang="en-US" sz="2400" dirty="0" err="1">
                <a:latin typeface="Myriad Pro"/>
              </a:rPr>
              <a:t>myapplication</a:t>
            </a:r>
            <a:r>
              <a:rPr lang="en-US" sz="2400" dirty="0">
                <a:latin typeface="Myriad Pro"/>
              </a:rPr>
              <a:t> . Tag the image as 1.0 </a:t>
            </a:r>
          </a:p>
        </p:txBody>
      </p:sp>
    </p:spTree>
    <p:extLst>
      <p:ext uri="{BB962C8B-B14F-4D97-AF65-F5344CB8AC3E}">
        <p14:creationId xmlns:p14="http://schemas.microsoft.com/office/powerpoint/2010/main" val="276590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Interactive Building Example : vim and curl</a:t>
            </a:r>
          </a:p>
        </p:txBody>
      </p:sp>
      <p:sp>
        <p:nvSpPr>
          <p:cNvPr id="13" name="Rectangle 3">
            <a:extLst>
              <a:ext uri="{FF2B5EF4-FFF2-40B4-BE49-F238E27FC236}">
                <a16:creationId xmlns:a16="http://schemas.microsoft.com/office/drawing/2014/main" id="{7BA03221-2873-4A46-8A2F-60FAF3C526E3}"/>
              </a:ext>
            </a:extLst>
          </p:cNvPr>
          <p:cNvSpPr>
            <a:spLocks noChangeArrowheads="1"/>
          </p:cNvSpPr>
          <p:nvPr/>
        </p:nvSpPr>
        <p:spPr bwMode="auto">
          <a:xfrm>
            <a:off x="1782388" y="1822974"/>
            <a:ext cx="8733211" cy="577530"/>
          </a:xfrm>
          <a:prstGeom prst="rect">
            <a:avLst/>
          </a:prstGeom>
          <a:solidFill>
            <a:schemeClr val="accent3">
              <a:lumMod val="10000"/>
              <a:lumOff val="9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lnSpc>
                <a:spcPct val="150000"/>
              </a:lnSpc>
              <a:spcBef>
                <a:spcPct val="20000"/>
              </a:spcBef>
              <a:buSzPct val="60000"/>
              <a:buFont typeface="Wingdings" charset="0"/>
              <a:buNone/>
              <a:defRPr/>
            </a:pPr>
            <a:r>
              <a:rPr lang="en-US" sz="2400" b="1" dirty="0">
                <a:latin typeface="Myriad Pro"/>
                <a:ea typeface="ＭＳ Ｐゴシック" charset="0"/>
                <a:cs typeface="ＭＳ Ｐゴシック" charset="0"/>
              </a:rPr>
              <a:t>$ </a:t>
            </a:r>
            <a:r>
              <a:rPr lang="en-US" sz="2400" dirty="0">
                <a:latin typeface="Myriad Pro"/>
                <a:ea typeface="ＭＳ Ｐゴシック" charset="0"/>
                <a:cs typeface="ＭＳ Ｐゴシック" charset="0"/>
              </a:rPr>
              <a:t>docker run -t -</a:t>
            </a:r>
            <a:r>
              <a:rPr lang="en-US" sz="2400" dirty="0" err="1">
                <a:latin typeface="Myriad Pro"/>
                <a:ea typeface="ＭＳ Ｐゴシック" charset="0"/>
                <a:cs typeface="ＭＳ Ｐゴシック" charset="0"/>
              </a:rPr>
              <a:t>i</a:t>
            </a:r>
            <a:r>
              <a:rPr lang="en-US" sz="2400" dirty="0">
                <a:latin typeface="Myriad Pro"/>
                <a:ea typeface="ＭＳ Ｐゴシック" charset="0"/>
                <a:cs typeface="ＭＳ Ｐゴシック" charset="0"/>
              </a:rPr>
              <a:t> ubuntu:14.04</a:t>
            </a:r>
          </a:p>
        </p:txBody>
      </p:sp>
      <p:sp>
        <p:nvSpPr>
          <p:cNvPr id="14" name="Rectangle 4">
            <a:extLst>
              <a:ext uri="{FF2B5EF4-FFF2-40B4-BE49-F238E27FC236}">
                <a16:creationId xmlns:a16="http://schemas.microsoft.com/office/drawing/2014/main" id="{B2AD6FE3-8233-405D-A1BF-E0B49F442C52}"/>
              </a:ext>
            </a:extLst>
          </p:cNvPr>
          <p:cNvSpPr>
            <a:spLocks noChangeArrowheads="1"/>
          </p:cNvSpPr>
          <p:nvPr/>
        </p:nvSpPr>
        <p:spPr bwMode="auto">
          <a:xfrm>
            <a:off x="1782388" y="2445509"/>
            <a:ext cx="8733211" cy="1685526"/>
          </a:xfrm>
          <a:prstGeom prst="rect">
            <a:avLst/>
          </a:prstGeom>
          <a:solidFill>
            <a:schemeClr val="accent3">
              <a:lumMod val="25000"/>
              <a:lumOff val="7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50000"/>
              </a:lnSpc>
              <a:defRPr/>
            </a:pPr>
            <a:r>
              <a:rPr lang="en-US" sz="2400" b="1" dirty="0">
                <a:latin typeface="Myriad Pro"/>
                <a:ea typeface="ＭＳ Ｐゴシック" charset="0"/>
                <a:cs typeface="ＭＳ Ｐゴシック" charset="0"/>
              </a:rPr>
              <a:t>root@2a896c8cdd83:/# </a:t>
            </a:r>
            <a:r>
              <a:rPr lang="en-US" sz="2400" dirty="0">
                <a:latin typeface="Myriad Pro"/>
                <a:ea typeface="ＭＳ Ｐゴシック" charset="0"/>
                <a:cs typeface="ＭＳ Ｐゴシック" charset="0"/>
              </a:rPr>
              <a:t>apt-get install -y curl</a:t>
            </a:r>
          </a:p>
          <a:p>
            <a:pPr>
              <a:lnSpc>
                <a:spcPct val="150000"/>
              </a:lnSpc>
              <a:defRPr/>
            </a:pPr>
            <a:r>
              <a:rPr lang="en-US" sz="2400" b="1" dirty="0">
                <a:latin typeface="Myriad Pro"/>
                <a:ea typeface="ＭＳ Ｐゴシック" charset="0"/>
                <a:cs typeface="ＭＳ Ｐゴシック" charset="0"/>
              </a:rPr>
              <a:t>root@2a896c8cdd83:/#</a:t>
            </a:r>
            <a:r>
              <a:rPr lang="en-US" sz="2400" dirty="0">
                <a:latin typeface="Myriad Pro"/>
                <a:ea typeface="ＭＳ Ｐゴシック" charset="0"/>
                <a:cs typeface="ＭＳ Ｐゴシック" charset="0"/>
              </a:rPr>
              <a:t> apt-get install -y vim</a:t>
            </a:r>
          </a:p>
          <a:p>
            <a:pPr>
              <a:lnSpc>
                <a:spcPct val="150000"/>
              </a:lnSpc>
              <a:defRPr/>
            </a:pPr>
            <a:r>
              <a:rPr lang="en-US" sz="2400" b="1" dirty="0">
                <a:latin typeface="Myriad Pro"/>
                <a:ea typeface="ＭＳ Ｐゴシック" charset="0"/>
                <a:cs typeface="ＭＳ Ｐゴシック" charset="0"/>
              </a:rPr>
              <a:t>root@2a896c8cdd83:/# </a:t>
            </a:r>
            <a:r>
              <a:rPr lang="en-US" sz="2400" dirty="0">
                <a:latin typeface="Myriad Pro"/>
                <a:ea typeface="ＭＳ Ｐゴシック" charset="0"/>
                <a:cs typeface="ＭＳ Ｐゴシック" charset="0"/>
              </a:rPr>
              <a:t>exit </a:t>
            </a:r>
          </a:p>
        </p:txBody>
      </p:sp>
      <p:sp>
        <p:nvSpPr>
          <p:cNvPr id="15" name="Rectangle 5">
            <a:extLst>
              <a:ext uri="{FF2B5EF4-FFF2-40B4-BE49-F238E27FC236}">
                <a16:creationId xmlns:a16="http://schemas.microsoft.com/office/drawing/2014/main" id="{FD57EBB5-702A-4789-9AE7-2764DDF0ADDE}"/>
              </a:ext>
            </a:extLst>
          </p:cNvPr>
          <p:cNvSpPr>
            <a:spLocks noChangeArrowheads="1"/>
          </p:cNvSpPr>
          <p:nvPr/>
        </p:nvSpPr>
        <p:spPr bwMode="auto">
          <a:xfrm>
            <a:off x="1782388" y="4177503"/>
            <a:ext cx="8733211" cy="574324"/>
          </a:xfrm>
          <a:prstGeom prst="rect">
            <a:avLst/>
          </a:prstGeom>
          <a:solidFill>
            <a:schemeClr val="accent3">
              <a:lumMod val="10000"/>
              <a:lumOff val="90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50000"/>
              </a:lnSpc>
              <a:spcBef>
                <a:spcPct val="20000"/>
              </a:spcBef>
              <a:buSzPct val="60000"/>
              <a:buFont typeface="Wingdings" panose="05000000000000000000" pitchFamily="2" charset="2"/>
              <a:buNone/>
            </a:pPr>
            <a:r>
              <a:rPr lang="en-US" altLang="en-US" b="1" dirty="0">
                <a:latin typeface="Myriad Pro"/>
              </a:rPr>
              <a:t>$</a:t>
            </a:r>
            <a:r>
              <a:rPr lang="en-US" altLang="en-US" dirty="0">
                <a:latin typeface="Myriad Pro"/>
              </a:rPr>
              <a:t> docker commit –m </a:t>
            </a:r>
            <a:r>
              <a:rPr lang="ja-JP" altLang="en-US" dirty="0">
                <a:latin typeface="Myriad Pro"/>
              </a:rPr>
              <a:t>“</a:t>
            </a:r>
            <a:r>
              <a:rPr lang="en-US" altLang="ja-JP" dirty="0">
                <a:latin typeface="Myriad Pro"/>
              </a:rPr>
              <a:t>test</a:t>
            </a:r>
            <a:r>
              <a:rPr lang="ja-JP" altLang="en-US" dirty="0">
                <a:latin typeface="Myriad Pro"/>
              </a:rPr>
              <a:t>”</a:t>
            </a:r>
            <a:r>
              <a:rPr lang="en-US" altLang="ja-JP" dirty="0">
                <a:latin typeface="Myriad Pro"/>
              </a:rPr>
              <a:t> </a:t>
            </a:r>
            <a:r>
              <a:rPr lang="en-US" altLang="ja-JP" b="1" dirty="0">
                <a:solidFill>
                  <a:srgbClr val="FF0000"/>
                </a:solidFill>
                <a:latin typeface="Myriad Pro"/>
              </a:rPr>
              <a:t>2a896c8cdd83</a:t>
            </a:r>
            <a:r>
              <a:rPr lang="en-US" altLang="ja-JP" b="1" dirty="0">
                <a:solidFill>
                  <a:srgbClr val="4A452A"/>
                </a:solidFill>
                <a:latin typeface="Myriad Pro"/>
              </a:rPr>
              <a:t> </a:t>
            </a:r>
            <a:r>
              <a:rPr lang="en-US" altLang="ja-JP" b="1" dirty="0">
                <a:latin typeface="Myriad Pro"/>
              </a:rPr>
              <a:t>cbabu85/test:1.0</a:t>
            </a:r>
            <a:endParaRPr lang="en-US" altLang="en-US" b="1" dirty="0">
              <a:latin typeface="Myriad Pro"/>
            </a:endParaRPr>
          </a:p>
        </p:txBody>
      </p:sp>
    </p:spTree>
    <p:extLst>
      <p:ext uri="{BB962C8B-B14F-4D97-AF65-F5344CB8AC3E}">
        <p14:creationId xmlns:p14="http://schemas.microsoft.com/office/powerpoint/2010/main" val="1744952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Intro to </a:t>
            </a:r>
            <a:r>
              <a:rPr lang="en-US" sz="4400" b="0" dirty="0" err="1">
                <a:latin typeface="Myriad Pro"/>
              </a:rPr>
              <a:t>Dockerfile</a:t>
            </a:r>
            <a:endParaRPr lang="en-US" sz="4400" b="0" dirty="0">
              <a:latin typeface="Myriad Pro"/>
            </a:endParaRPr>
          </a:p>
        </p:txBody>
      </p:sp>
      <p:sp>
        <p:nvSpPr>
          <p:cNvPr id="5" name="Rectangle 4">
            <a:extLst>
              <a:ext uri="{FF2B5EF4-FFF2-40B4-BE49-F238E27FC236}">
                <a16:creationId xmlns:a16="http://schemas.microsoft.com/office/drawing/2014/main" id="{02D0F293-8821-4621-8DF9-ACDE06458171}"/>
              </a:ext>
            </a:extLst>
          </p:cNvPr>
          <p:cNvSpPr/>
          <p:nvPr/>
        </p:nvSpPr>
        <p:spPr>
          <a:xfrm>
            <a:off x="563189" y="3011966"/>
            <a:ext cx="10591195" cy="1723549"/>
          </a:xfrm>
          <a:prstGeom prst="rect">
            <a:avLst/>
          </a:prstGeom>
        </p:spPr>
        <p:txBody>
          <a:bodyPr wrap="square">
            <a:spAutoFit/>
          </a:bodyPr>
          <a:lstStyle/>
          <a:p>
            <a:pPr marL="285750" indent="-285750" algn="just">
              <a:lnSpc>
                <a:spcPct val="200000"/>
              </a:lnSpc>
              <a:spcAft>
                <a:spcPts val="1200"/>
              </a:spcAft>
              <a:buFont typeface="Arial" panose="020B0604020202020204" pitchFamily="34" charset="0"/>
              <a:buChar char="•"/>
            </a:pPr>
            <a:r>
              <a:rPr lang="en-US" sz="2400" dirty="0">
                <a:latin typeface="Myriad Pro"/>
              </a:rPr>
              <a:t>Provides more efficient way to build images compared to docker commit</a:t>
            </a:r>
          </a:p>
          <a:p>
            <a:pPr marL="285750" indent="-285750" algn="just">
              <a:buFont typeface="Arial" panose="020B0604020202020204" pitchFamily="34" charset="0"/>
              <a:buChar char="•"/>
            </a:pPr>
            <a:r>
              <a:rPr lang="en-US" sz="2400" dirty="0">
                <a:latin typeface="Myriad Pro"/>
              </a:rPr>
              <a:t>Easily fits into your development workflow and your continuous integration and development process </a:t>
            </a:r>
          </a:p>
        </p:txBody>
      </p:sp>
      <p:sp>
        <p:nvSpPr>
          <p:cNvPr id="8" name="Rectangle: Rounded Corners 7">
            <a:extLst>
              <a:ext uri="{FF2B5EF4-FFF2-40B4-BE49-F238E27FC236}">
                <a16:creationId xmlns:a16="http://schemas.microsoft.com/office/drawing/2014/main" id="{5594F827-E332-4E21-9B6C-F575EB043AD9}"/>
              </a:ext>
            </a:extLst>
          </p:cNvPr>
          <p:cNvSpPr/>
          <p:nvPr/>
        </p:nvSpPr>
        <p:spPr>
          <a:xfrm>
            <a:off x="800402" y="1434954"/>
            <a:ext cx="10116768" cy="1326045"/>
          </a:xfrm>
          <a:prstGeom prst="round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lnSpc>
                <a:spcPct val="150000"/>
              </a:lnSpc>
              <a:buFont typeface="Arial" panose="020B0604020202020204" pitchFamily="34" charset="0"/>
              <a:buNone/>
            </a:pPr>
            <a:r>
              <a:rPr lang="en-US" sz="2800" dirty="0">
                <a:solidFill>
                  <a:srgbClr val="27005E"/>
                </a:solidFill>
                <a:latin typeface="Myriad Pro"/>
              </a:rPr>
              <a:t>A </a:t>
            </a:r>
            <a:r>
              <a:rPr lang="en-US" sz="2800" dirty="0" err="1">
                <a:solidFill>
                  <a:srgbClr val="27005E"/>
                </a:solidFill>
                <a:latin typeface="Myriad Pro"/>
              </a:rPr>
              <a:t>Dockerfile</a:t>
            </a:r>
            <a:r>
              <a:rPr lang="en-US" sz="2800" dirty="0">
                <a:solidFill>
                  <a:srgbClr val="27005E"/>
                </a:solidFill>
                <a:latin typeface="Myriad Pro"/>
              </a:rPr>
              <a:t> is a configuration file that contains instructions for building a Docker image </a:t>
            </a:r>
          </a:p>
        </p:txBody>
      </p:sp>
    </p:spTree>
    <p:extLst>
      <p:ext uri="{BB962C8B-B14F-4D97-AF65-F5344CB8AC3E}">
        <p14:creationId xmlns:p14="http://schemas.microsoft.com/office/powerpoint/2010/main" val="978318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err="1">
                <a:latin typeface="Myriad Pro"/>
              </a:rPr>
              <a:t>Dockerfile</a:t>
            </a:r>
            <a:r>
              <a:rPr lang="en-US" sz="4400" dirty="0">
                <a:latin typeface="Myriad Pro"/>
              </a:rPr>
              <a:t> Instructions</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977449"/>
            <a:ext cx="9212182" cy="2701189"/>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Myriad Pro"/>
              </a:rPr>
              <a:t>Instructions specify what to do when building the image </a:t>
            </a:r>
          </a:p>
          <a:p>
            <a:pPr marL="285750" indent="-285750" algn="just">
              <a:lnSpc>
                <a:spcPct val="150000"/>
              </a:lnSpc>
              <a:spcAft>
                <a:spcPts val="1200"/>
              </a:spcAft>
              <a:buFont typeface="Arial" panose="020B0604020202020204" pitchFamily="34" charset="0"/>
              <a:buChar char="•"/>
            </a:pPr>
            <a:r>
              <a:rPr lang="en-US" sz="2400" dirty="0">
                <a:latin typeface="Myriad Pro"/>
              </a:rPr>
              <a:t>FROM instruction specifies what the base image should be</a:t>
            </a:r>
          </a:p>
          <a:p>
            <a:pPr marL="285750" indent="-285750" algn="just">
              <a:lnSpc>
                <a:spcPct val="150000"/>
              </a:lnSpc>
              <a:spcAft>
                <a:spcPts val="1200"/>
              </a:spcAft>
              <a:buFont typeface="Arial" panose="020B0604020202020204" pitchFamily="34" charset="0"/>
              <a:buChar char="•"/>
            </a:pPr>
            <a:r>
              <a:rPr lang="en-US" sz="2400" dirty="0">
                <a:latin typeface="Myriad Pro"/>
              </a:rPr>
              <a:t>RUN instruction specifies a command to execute </a:t>
            </a:r>
          </a:p>
          <a:p>
            <a:pPr marL="285750" indent="-285750" algn="just">
              <a:lnSpc>
                <a:spcPct val="150000"/>
              </a:lnSpc>
              <a:spcAft>
                <a:spcPts val="1200"/>
              </a:spcAft>
              <a:buFont typeface="Arial" panose="020B0604020202020204" pitchFamily="34" charset="0"/>
              <a:buChar char="•"/>
            </a:pPr>
            <a:r>
              <a:rPr lang="en-US" sz="2400" dirty="0">
                <a:latin typeface="Myriad Pro"/>
              </a:rPr>
              <a:t>Comments starts with “#” </a:t>
            </a:r>
          </a:p>
        </p:txBody>
      </p:sp>
      <p:sp>
        <p:nvSpPr>
          <p:cNvPr id="3" name="Rectangle 2">
            <a:extLst>
              <a:ext uri="{FF2B5EF4-FFF2-40B4-BE49-F238E27FC236}">
                <a16:creationId xmlns:a16="http://schemas.microsoft.com/office/drawing/2014/main" id="{E80D0A58-6689-4DDD-96B3-4C168544CCEE}"/>
              </a:ext>
            </a:extLst>
          </p:cNvPr>
          <p:cNvSpPr/>
          <p:nvPr/>
        </p:nvSpPr>
        <p:spPr>
          <a:xfrm>
            <a:off x="670701" y="3952979"/>
            <a:ext cx="7714542" cy="2399335"/>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 Example of a comment</a:t>
            </a:r>
          </a:p>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FROM ubuntu : 19.04</a:t>
            </a:r>
          </a:p>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RUN apt-get install vim</a:t>
            </a:r>
          </a:p>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RUN apt-get install curl </a:t>
            </a:r>
          </a:p>
        </p:txBody>
      </p:sp>
    </p:spTree>
    <p:extLst>
      <p:ext uri="{BB962C8B-B14F-4D97-AF65-F5344CB8AC3E}">
        <p14:creationId xmlns:p14="http://schemas.microsoft.com/office/powerpoint/2010/main" val="921972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Building a Docker Image from </a:t>
            </a:r>
            <a:r>
              <a:rPr lang="en-US" sz="4400" b="0" dirty="0" err="1">
                <a:latin typeface="Myriad Pro"/>
              </a:rPr>
              <a:t>Dockerfile</a:t>
            </a:r>
            <a:endParaRPr lang="en-US" sz="4400" b="0" dirty="0">
              <a:latin typeface="Myriad Pro"/>
            </a:endParaRPr>
          </a:p>
        </p:txBody>
      </p:sp>
      <p:grpSp>
        <p:nvGrpSpPr>
          <p:cNvPr id="10" name="Group 9">
            <a:extLst>
              <a:ext uri="{FF2B5EF4-FFF2-40B4-BE49-F238E27FC236}">
                <a16:creationId xmlns:a16="http://schemas.microsoft.com/office/drawing/2014/main" id="{24242D98-A429-4AB5-916D-1C3D621A7F68}"/>
              </a:ext>
            </a:extLst>
          </p:cNvPr>
          <p:cNvGrpSpPr/>
          <p:nvPr/>
        </p:nvGrpSpPr>
        <p:grpSpPr>
          <a:xfrm>
            <a:off x="3619292" y="1797590"/>
            <a:ext cx="4953415" cy="3262819"/>
            <a:chOff x="2590800" y="1447800"/>
            <a:chExt cx="3581400" cy="2438400"/>
          </a:xfrm>
        </p:grpSpPr>
        <p:sp>
          <p:nvSpPr>
            <p:cNvPr id="11" name="AutoShape 3">
              <a:extLst>
                <a:ext uri="{FF2B5EF4-FFF2-40B4-BE49-F238E27FC236}">
                  <a16:creationId xmlns:a16="http://schemas.microsoft.com/office/drawing/2014/main" id="{AE767C64-B648-4E11-81F9-62F21239D4C1}"/>
                </a:ext>
              </a:extLst>
            </p:cNvPr>
            <p:cNvSpPr>
              <a:spLocks noChangeArrowheads="1"/>
            </p:cNvSpPr>
            <p:nvPr/>
          </p:nvSpPr>
          <p:spPr bwMode="auto">
            <a:xfrm>
              <a:off x="2590800" y="1447800"/>
              <a:ext cx="3581400" cy="2438400"/>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2" name="AutoShape 4">
              <a:extLst>
                <a:ext uri="{FF2B5EF4-FFF2-40B4-BE49-F238E27FC236}">
                  <a16:creationId xmlns:a16="http://schemas.microsoft.com/office/drawing/2014/main" id="{90CCDBF9-EFDA-4C99-BD6D-9EA74C57F1FB}"/>
                </a:ext>
              </a:extLst>
            </p:cNvPr>
            <p:cNvSpPr>
              <a:spLocks noChangeArrowheads="1"/>
            </p:cNvSpPr>
            <p:nvPr/>
          </p:nvSpPr>
          <p:spPr bwMode="auto">
            <a:xfrm>
              <a:off x="4800600" y="1676400"/>
              <a:ext cx="1143000" cy="914400"/>
            </a:xfrm>
            <a:prstGeom prst="foldedCorner">
              <a:avLst>
                <a:gd name="adj" fmla="val 12500"/>
              </a:avLst>
            </a:prstGeom>
            <a:solidFill>
              <a:schemeClr val="accent3">
                <a:lumMod val="25000"/>
                <a:lumOff val="7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dirty="0" err="1">
                  <a:solidFill>
                    <a:srgbClr val="27005E"/>
                  </a:solidFill>
                  <a:latin typeface="Myriad Pro"/>
                  <a:ea typeface="ＭＳ Ｐゴシック" charset="0"/>
                  <a:cs typeface="ＭＳ Ｐゴシック" charset="0"/>
                </a:rPr>
                <a:t>Dockerfile</a:t>
              </a:r>
              <a:endParaRPr lang="en-US" sz="2400" dirty="0">
                <a:solidFill>
                  <a:srgbClr val="27005E"/>
                </a:solidFill>
                <a:latin typeface="Myriad Pro"/>
                <a:ea typeface="ＭＳ Ｐゴシック" charset="0"/>
                <a:cs typeface="ＭＳ Ｐゴシック" charset="0"/>
              </a:endParaRPr>
            </a:p>
          </p:txBody>
        </p:sp>
        <p:sp>
          <p:nvSpPr>
            <p:cNvPr id="13" name="AutoShape 5">
              <a:extLst>
                <a:ext uri="{FF2B5EF4-FFF2-40B4-BE49-F238E27FC236}">
                  <a16:creationId xmlns:a16="http://schemas.microsoft.com/office/drawing/2014/main" id="{0043722C-1402-4858-B0D3-730837FDB5FD}"/>
                </a:ext>
              </a:extLst>
            </p:cNvPr>
            <p:cNvSpPr>
              <a:spLocks noChangeArrowheads="1"/>
            </p:cNvSpPr>
            <p:nvPr/>
          </p:nvSpPr>
          <p:spPr bwMode="auto">
            <a:xfrm>
              <a:off x="4343400" y="2667000"/>
              <a:ext cx="1600200" cy="914400"/>
            </a:xfrm>
            <a:prstGeom prst="foldedCorner">
              <a:avLst>
                <a:gd name="adj" fmla="val 12500"/>
              </a:avLst>
            </a:prstGeom>
            <a:solidFill>
              <a:schemeClr val="accent3">
                <a:lumMod val="25000"/>
                <a:lumOff val="75000"/>
              </a:schemeClr>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dirty="0">
                  <a:solidFill>
                    <a:srgbClr val="27005E"/>
                  </a:solidFill>
                  <a:latin typeface="Myriad Pro"/>
                  <a:ea typeface="ＭＳ Ｐゴシック" charset="0"/>
                  <a:cs typeface="ＭＳ Ｐゴシック" charset="0"/>
                </a:rPr>
                <a:t>.</a:t>
              </a:r>
              <a:r>
                <a:rPr lang="en-US" sz="2400" dirty="0" err="1">
                  <a:solidFill>
                    <a:srgbClr val="27005E"/>
                  </a:solidFill>
                  <a:latin typeface="Myriad Pro"/>
                  <a:ea typeface="ＭＳ Ｐゴシック" charset="0"/>
                  <a:cs typeface="ＭＳ Ｐゴシック" charset="0"/>
                </a:rPr>
                <a:t>dockerignore</a:t>
              </a:r>
              <a:endParaRPr lang="en-US" sz="2400" dirty="0">
                <a:solidFill>
                  <a:srgbClr val="27005E"/>
                </a:solidFill>
                <a:latin typeface="Myriad Pro"/>
                <a:ea typeface="ＭＳ Ｐゴシック" charset="0"/>
                <a:cs typeface="ＭＳ Ｐゴシック" charset="0"/>
              </a:endParaRPr>
            </a:p>
          </p:txBody>
        </p:sp>
        <p:sp>
          <p:nvSpPr>
            <p:cNvPr id="14" name="AutoShape 6">
              <a:extLst>
                <a:ext uri="{FF2B5EF4-FFF2-40B4-BE49-F238E27FC236}">
                  <a16:creationId xmlns:a16="http://schemas.microsoft.com/office/drawing/2014/main" id="{C4C740B3-A79C-4B73-A35A-B8A20DCD6DA7}"/>
                </a:ext>
              </a:extLst>
            </p:cNvPr>
            <p:cNvSpPr>
              <a:spLocks noChangeArrowheads="1"/>
            </p:cNvSpPr>
            <p:nvPr/>
          </p:nvSpPr>
          <p:spPr bwMode="auto">
            <a:xfrm>
              <a:off x="2743200" y="19050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5" name="AutoShape 7">
              <a:extLst>
                <a:ext uri="{FF2B5EF4-FFF2-40B4-BE49-F238E27FC236}">
                  <a16:creationId xmlns:a16="http://schemas.microsoft.com/office/drawing/2014/main" id="{1454EC3B-A5F8-41DB-8686-B9E9EBCF57D0}"/>
                </a:ext>
              </a:extLst>
            </p:cNvPr>
            <p:cNvSpPr>
              <a:spLocks noChangeArrowheads="1"/>
            </p:cNvSpPr>
            <p:nvPr/>
          </p:nvSpPr>
          <p:spPr bwMode="auto">
            <a:xfrm>
              <a:off x="2895600" y="20574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6" name="AutoShape 8">
              <a:extLst>
                <a:ext uri="{FF2B5EF4-FFF2-40B4-BE49-F238E27FC236}">
                  <a16:creationId xmlns:a16="http://schemas.microsoft.com/office/drawing/2014/main" id="{7A66CB39-153F-45B4-8F97-CFCA2CD0AFC5}"/>
                </a:ext>
              </a:extLst>
            </p:cNvPr>
            <p:cNvSpPr>
              <a:spLocks noChangeArrowheads="1"/>
            </p:cNvSpPr>
            <p:nvPr/>
          </p:nvSpPr>
          <p:spPr bwMode="auto">
            <a:xfrm>
              <a:off x="3048000" y="22098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7" name="AutoShape 9">
              <a:extLst>
                <a:ext uri="{FF2B5EF4-FFF2-40B4-BE49-F238E27FC236}">
                  <a16:creationId xmlns:a16="http://schemas.microsoft.com/office/drawing/2014/main" id="{8D874926-D991-4C3C-B172-D744D61B735E}"/>
                </a:ext>
              </a:extLst>
            </p:cNvPr>
            <p:cNvSpPr>
              <a:spLocks noChangeArrowheads="1"/>
            </p:cNvSpPr>
            <p:nvPr/>
          </p:nvSpPr>
          <p:spPr bwMode="auto">
            <a:xfrm>
              <a:off x="3200400" y="23622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dirty="0">
                  <a:solidFill>
                    <a:schemeClr val="bg1"/>
                  </a:solidFill>
                  <a:latin typeface="Corbel" panose="020B0503020204020204" pitchFamily="34" charset="0"/>
                  <a:ea typeface="ＭＳ Ｐゴシック" charset="0"/>
                  <a:cs typeface="ＭＳ Ｐゴシック" charset="0"/>
                </a:rPr>
                <a:t>files</a:t>
              </a:r>
            </a:p>
          </p:txBody>
        </p:sp>
      </p:grpSp>
      <p:sp>
        <p:nvSpPr>
          <p:cNvPr id="18" name="Text Box 10">
            <a:extLst>
              <a:ext uri="{FF2B5EF4-FFF2-40B4-BE49-F238E27FC236}">
                <a16:creationId xmlns:a16="http://schemas.microsoft.com/office/drawing/2014/main" id="{8E68AA57-F123-4216-A5E3-12ED6D682D86}"/>
              </a:ext>
            </a:extLst>
          </p:cNvPr>
          <p:cNvSpPr txBox="1">
            <a:spLocks noChangeArrowheads="1"/>
          </p:cNvSpPr>
          <p:nvPr/>
        </p:nvSpPr>
        <p:spPr bwMode="auto">
          <a:xfrm>
            <a:off x="4801414" y="1258017"/>
            <a:ext cx="283462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latin typeface="Myriad Pro"/>
                <a:ea typeface="ＭＳ Ｐゴシック" charset="0"/>
                <a:cs typeface="ＭＳ Ｐゴシック" charset="0"/>
              </a:rPr>
              <a:t>&lt;source-directory&gt;</a:t>
            </a:r>
          </a:p>
        </p:txBody>
      </p:sp>
      <p:sp>
        <p:nvSpPr>
          <p:cNvPr id="19" name="Text Box 11">
            <a:extLst>
              <a:ext uri="{FF2B5EF4-FFF2-40B4-BE49-F238E27FC236}">
                <a16:creationId xmlns:a16="http://schemas.microsoft.com/office/drawing/2014/main" id="{728F0265-A814-408A-B605-6299122898EB}"/>
              </a:ext>
            </a:extLst>
          </p:cNvPr>
          <p:cNvSpPr txBox="1">
            <a:spLocks noChangeArrowheads="1"/>
          </p:cNvSpPr>
          <p:nvPr/>
        </p:nvSpPr>
        <p:spPr bwMode="auto">
          <a:xfrm>
            <a:off x="3438524" y="5122119"/>
            <a:ext cx="676877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latin typeface="Corbel" panose="020B0503020204020204" pitchFamily="34" charset="0"/>
                <a:ea typeface="ＭＳ Ｐゴシック" charset="0"/>
                <a:cs typeface="ＭＳ Ｐゴシック" charset="0"/>
              </a:rPr>
              <a:t>$docker build -t &lt;image-name&gt; &lt;</a:t>
            </a:r>
            <a:r>
              <a:rPr lang="en-US" sz="2400" dirty="0">
                <a:latin typeface="Myriad Pro"/>
                <a:ea typeface="ＭＳ Ｐゴシック" charset="0"/>
                <a:cs typeface="ＭＳ Ｐゴシック" charset="0"/>
              </a:rPr>
              <a:t>source-directory</a:t>
            </a:r>
            <a:r>
              <a:rPr lang="en-US" sz="2400" dirty="0">
                <a:latin typeface="Corbel" panose="020B0503020204020204" pitchFamily="34" charset="0"/>
                <a:ea typeface="ＭＳ Ｐゴシック" charset="0"/>
                <a:cs typeface="ＭＳ Ｐゴシック" charset="0"/>
              </a:rPr>
              <a:t>&gt;</a:t>
            </a:r>
          </a:p>
        </p:txBody>
      </p:sp>
    </p:spTree>
    <p:extLst>
      <p:ext uri="{BB962C8B-B14F-4D97-AF65-F5344CB8AC3E}">
        <p14:creationId xmlns:p14="http://schemas.microsoft.com/office/powerpoint/2010/main" val="2230963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8" y="173557"/>
            <a:ext cx="10701441" cy="940079"/>
          </a:xfrm>
        </p:spPr>
        <p:txBody>
          <a:bodyPr anchor="t">
            <a:normAutofit fontScale="90000"/>
          </a:bodyPr>
          <a:lstStyle/>
          <a:p>
            <a:r>
              <a:rPr lang="en-US" sz="4400" b="0" dirty="0">
                <a:latin typeface="Myriad Pro"/>
              </a:rPr>
              <a:t>Multiple commands in a single RUN Instruction</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884282"/>
            <a:ext cx="11065623" cy="2246769"/>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en-US" sz="2400" dirty="0">
                <a:latin typeface="Myriad Pro"/>
              </a:rPr>
              <a:t>Use shell syntax “&amp;&amp;” to combine multiple commands in a single RUN instruction</a:t>
            </a:r>
          </a:p>
          <a:p>
            <a:pPr marL="285750" indent="-285750" algn="just">
              <a:spcAft>
                <a:spcPts val="1200"/>
              </a:spcAft>
              <a:buFont typeface="Arial" panose="020B0604020202020204" pitchFamily="34" charset="0"/>
              <a:buChar char="•"/>
            </a:pPr>
            <a:r>
              <a:rPr lang="en-US" sz="2400" dirty="0">
                <a:latin typeface="Myriad Pro"/>
              </a:rPr>
              <a:t>Commands will all be run in the same container and committed as a new image at the end </a:t>
            </a:r>
          </a:p>
          <a:p>
            <a:pPr marL="285750" indent="-285750" algn="just">
              <a:spcAft>
                <a:spcPts val="1200"/>
              </a:spcAft>
              <a:buFont typeface="Arial" panose="020B0604020202020204" pitchFamily="34" charset="0"/>
              <a:buChar char="•"/>
            </a:pPr>
            <a:r>
              <a:rPr lang="en-US" sz="2400" dirty="0">
                <a:latin typeface="Myriad Pro"/>
              </a:rPr>
              <a:t>Reduces the number of image layers that are produced  </a:t>
            </a:r>
          </a:p>
        </p:txBody>
      </p:sp>
      <p:sp>
        <p:nvSpPr>
          <p:cNvPr id="3" name="Rectangle 2">
            <a:extLst>
              <a:ext uri="{FF2B5EF4-FFF2-40B4-BE49-F238E27FC236}">
                <a16:creationId xmlns:a16="http://schemas.microsoft.com/office/drawing/2014/main" id="{E80D0A58-6689-4DDD-96B3-4C168544CCEE}"/>
              </a:ext>
            </a:extLst>
          </p:cNvPr>
          <p:cNvSpPr/>
          <p:nvPr/>
        </p:nvSpPr>
        <p:spPr>
          <a:xfrm>
            <a:off x="981986" y="3414876"/>
            <a:ext cx="7714542" cy="2558842"/>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 Example of a comment</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FROM alpine : latest</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RUN </a:t>
            </a:r>
            <a:r>
              <a:rPr lang="en-US" sz="2400" dirty="0" err="1">
                <a:solidFill>
                  <a:srgbClr val="27005E"/>
                </a:solidFill>
                <a:latin typeface="Myriad Pro"/>
                <a:cs typeface="Arial" panose="020B0604020202020204" pitchFamily="34" charset="0"/>
              </a:rPr>
              <a:t>apk</a:t>
            </a:r>
            <a:r>
              <a:rPr lang="en-US" sz="2400" dirty="0">
                <a:solidFill>
                  <a:srgbClr val="27005E"/>
                </a:solidFill>
                <a:latin typeface="Myriad Pro"/>
                <a:cs typeface="Arial" panose="020B0604020202020204" pitchFamily="34" charset="0"/>
              </a:rPr>
              <a:t> update &amp;&amp; </a:t>
            </a:r>
            <a:r>
              <a:rPr lang="en-US" sz="2400" dirty="0" err="1">
                <a:solidFill>
                  <a:srgbClr val="27005E"/>
                </a:solidFill>
                <a:latin typeface="Myriad Pro"/>
                <a:cs typeface="Arial" panose="020B0604020202020204" pitchFamily="34" charset="0"/>
              </a:rPr>
              <a:t>apk</a:t>
            </a:r>
            <a:r>
              <a:rPr lang="en-US" sz="2400" dirty="0">
                <a:solidFill>
                  <a:srgbClr val="27005E"/>
                </a:solidFill>
                <a:latin typeface="Myriad Pro"/>
                <a:cs typeface="Arial" panose="020B0604020202020204" pitchFamily="34" charset="0"/>
              </a:rPr>
              <a:t> install –y\</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curl \</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vim\</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openjdk-11-jdk</a:t>
            </a:r>
          </a:p>
        </p:txBody>
      </p:sp>
    </p:spTree>
    <p:extLst>
      <p:ext uri="{BB962C8B-B14F-4D97-AF65-F5344CB8AC3E}">
        <p14:creationId xmlns:p14="http://schemas.microsoft.com/office/powerpoint/2010/main" val="87403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err="1">
                <a:latin typeface="Corbel Light" panose="020B0303020204020204" pitchFamily="34" charset="0"/>
              </a:rPr>
              <a:t>Dockerfile</a:t>
            </a:r>
            <a:r>
              <a:rPr lang="en-US" sz="4400" dirty="0">
                <a:latin typeface="Corbel Light" panose="020B0303020204020204" pitchFamily="34" charset="0"/>
              </a:rPr>
              <a:t> Example – Python Application</a:t>
            </a:r>
          </a:p>
        </p:txBody>
      </p:sp>
      <p:pic>
        <p:nvPicPr>
          <p:cNvPr id="7" name="Content Placeholder 4">
            <a:extLst>
              <a:ext uri="{FF2B5EF4-FFF2-40B4-BE49-F238E27FC236}">
                <a16:creationId xmlns:a16="http://schemas.microsoft.com/office/drawing/2014/main" id="{7679600A-AACC-4C26-BB33-45085A3D68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3189" y="1055882"/>
            <a:ext cx="7175167" cy="4783444"/>
          </a:xfrm>
          <a:prstGeom prst="rect">
            <a:avLst/>
          </a:prstGeom>
        </p:spPr>
      </p:pic>
      <p:sp>
        <p:nvSpPr>
          <p:cNvPr id="5" name="Rectangle 4">
            <a:extLst>
              <a:ext uri="{FF2B5EF4-FFF2-40B4-BE49-F238E27FC236}">
                <a16:creationId xmlns:a16="http://schemas.microsoft.com/office/drawing/2014/main" id="{02D0F293-8821-4621-8DF9-ACDE06458171}"/>
              </a:ext>
            </a:extLst>
          </p:cNvPr>
          <p:cNvSpPr/>
          <p:nvPr/>
        </p:nvSpPr>
        <p:spPr>
          <a:xfrm>
            <a:off x="7930861" y="1338808"/>
            <a:ext cx="4004466" cy="3046988"/>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Corbel" panose="020B0503020204020204" pitchFamily="34" charset="0"/>
              </a:rPr>
              <a:t>Instructions on how to build a Docker image</a:t>
            </a:r>
          </a:p>
          <a:p>
            <a:pPr marL="285750" indent="-285750" algn="just">
              <a:buFont typeface="Arial" panose="020B0604020202020204" pitchFamily="34" charset="0"/>
              <a:buChar char="•"/>
            </a:pPr>
            <a:endParaRPr lang="en-US" sz="2400" dirty="0">
              <a:latin typeface="Corbel" panose="020B0503020204020204" pitchFamily="34" charset="0"/>
            </a:endParaRPr>
          </a:p>
          <a:p>
            <a:pPr marL="285750" indent="-285750" algn="just">
              <a:buFont typeface="Arial" panose="020B0604020202020204" pitchFamily="34" charset="0"/>
              <a:buChar char="•"/>
            </a:pPr>
            <a:r>
              <a:rPr lang="en-US" sz="2400" dirty="0">
                <a:latin typeface="Corbel" panose="020B0503020204020204" pitchFamily="34" charset="0"/>
              </a:rPr>
              <a:t>Looks very similar to “native” commands</a:t>
            </a:r>
          </a:p>
          <a:p>
            <a:pPr marL="285750" indent="-285750" algn="just">
              <a:buFont typeface="Arial" panose="020B0604020202020204" pitchFamily="34" charset="0"/>
              <a:buChar char="•"/>
            </a:pPr>
            <a:endParaRPr lang="en-US" sz="2400" dirty="0">
              <a:latin typeface="Corbel" panose="020B0503020204020204" pitchFamily="34" charset="0"/>
            </a:endParaRPr>
          </a:p>
          <a:p>
            <a:pPr marL="285750" indent="-285750" algn="just">
              <a:buFont typeface="Arial" panose="020B0604020202020204" pitchFamily="34" charset="0"/>
              <a:buChar char="•"/>
            </a:pPr>
            <a:r>
              <a:rPr lang="en-US" sz="2400" dirty="0">
                <a:latin typeface="Corbel" panose="020B0503020204020204" pitchFamily="34" charset="0"/>
              </a:rPr>
              <a:t>Important to optimize your </a:t>
            </a:r>
            <a:r>
              <a:rPr lang="en-US" sz="2400" dirty="0" err="1">
                <a:latin typeface="Corbel" panose="020B0503020204020204" pitchFamily="34" charset="0"/>
              </a:rPr>
              <a:t>Dockerfile</a:t>
            </a:r>
            <a:endParaRPr lang="en-US" sz="2400" dirty="0">
              <a:latin typeface="Corbel" panose="020B0503020204020204" pitchFamily="34" charset="0"/>
            </a:endParaRPr>
          </a:p>
        </p:txBody>
      </p:sp>
    </p:spTree>
    <p:extLst>
      <p:ext uri="{BB962C8B-B14F-4D97-AF65-F5344CB8AC3E}">
        <p14:creationId xmlns:p14="http://schemas.microsoft.com/office/powerpoint/2010/main" val="131235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dirty="0">
                <a:latin typeface="Corbel Light" panose="020B0303020204020204" pitchFamily="34" charset="0"/>
              </a:rPr>
              <a:t>Docker Container Architecture – Image Layers</a:t>
            </a:r>
          </a:p>
        </p:txBody>
      </p:sp>
      <p:grpSp>
        <p:nvGrpSpPr>
          <p:cNvPr id="18" name="Shape 1074">
            <a:extLst>
              <a:ext uri="{FF2B5EF4-FFF2-40B4-BE49-F238E27FC236}">
                <a16:creationId xmlns:a16="http://schemas.microsoft.com/office/drawing/2014/main" id="{F530FF2F-9F0A-4048-81F0-1179D5B8BB26}"/>
              </a:ext>
            </a:extLst>
          </p:cNvPr>
          <p:cNvGrpSpPr/>
          <p:nvPr/>
        </p:nvGrpSpPr>
        <p:grpSpPr>
          <a:xfrm>
            <a:off x="3088104" y="1605320"/>
            <a:ext cx="6015792" cy="3438544"/>
            <a:chOff x="1097275" y="748443"/>
            <a:chExt cx="6015792" cy="3438544"/>
          </a:xfrm>
        </p:grpSpPr>
        <p:sp>
          <p:nvSpPr>
            <p:cNvPr id="19" name="Shape 1075">
              <a:extLst>
                <a:ext uri="{FF2B5EF4-FFF2-40B4-BE49-F238E27FC236}">
                  <a16:creationId xmlns:a16="http://schemas.microsoft.com/office/drawing/2014/main" id="{EE96FFDD-4C9B-46DD-8035-98ED7D5C9EF6}"/>
                </a:ext>
              </a:extLst>
            </p:cNvPr>
            <p:cNvSpPr/>
            <p:nvPr/>
          </p:nvSpPr>
          <p:spPr>
            <a:xfrm>
              <a:off x="1097276" y="3609473"/>
              <a:ext cx="6015790" cy="577515"/>
            </a:xfrm>
            <a:prstGeom prst="cube">
              <a:avLst>
                <a:gd name="adj" fmla="val 25000"/>
              </a:avLst>
            </a:prstGeom>
            <a:solidFill>
              <a:schemeClr val="accen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0" name="Shape 1076">
              <a:extLst>
                <a:ext uri="{FF2B5EF4-FFF2-40B4-BE49-F238E27FC236}">
                  <a16:creationId xmlns:a16="http://schemas.microsoft.com/office/drawing/2014/main" id="{172DF153-28F3-4F71-949D-5A9A30A7CD51}"/>
                </a:ext>
              </a:extLst>
            </p:cNvPr>
            <p:cNvSpPr txBox="1"/>
            <p:nvPr/>
          </p:nvSpPr>
          <p:spPr>
            <a:xfrm>
              <a:off x="1183907" y="3817655"/>
              <a:ext cx="5621154" cy="369332"/>
            </a:xfrm>
            <a:prstGeom prst="rect">
              <a:avLst/>
            </a:prstGeom>
            <a:solidFill>
              <a:srgbClr val="FFC00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Kernel</a:t>
              </a:r>
            </a:p>
          </p:txBody>
        </p:sp>
        <p:sp>
          <p:nvSpPr>
            <p:cNvPr id="21" name="Shape 1077">
              <a:extLst>
                <a:ext uri="{FF2B5EF4-FFF2-40B4-BE49-F238E27FC236}">
                  <a16:creationId xmlns:a16="http://schemas.microsoft.com/office/drawing/2014/main" id="{FED2F775-F623-4F3A-BCBA-1E6C8B97F0FC}"/>
                </a:ext>
              </a:extLst>
            </p:cNvPr>
            <p:cNvSpPr/>
            <p:nvPr/>
          </p:nvSpPr>
          <p:spPr>
            <a:xfrm>
              <a:off x="1097276" y="3136049"/>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2" name="Shape 1078">
              <a:extLst>
                <a:ext uri="{FF2B5EF4-FFF2-40B4-BE49-F238E27FC236}">
                  <a16:creationId xmlns:a16="http://schemas.microsoft.com/office/drawing/2014/main" id="{DC123DE0-98AF-4200-92B4-31B7B5079404}"/>
                </a:ext>
              </a:extLst>
            </p:cNvPr>
            <p:cNvSpPr/>
            <p:nvPr/>
          </p:nvSpPr>
          <p:spPr>
            <a:xfrm>
              <a:off x="1097275" y="266262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8" name="Shape 1079">
              <a:extLst>
                <a:ext uri="{FF2B5EF4-FFF2-40B4-BE49-F238E27FC236}">
                  <a16:creationId xmlns:a16="http://schemas.microsoft.com/office/drawing/2014/main" id="{78E6FB63-3CB3-4E21-B76A-275650AB42F9}"/>
                </a:ext>
              </a:extLst>
            </p:cNvPr>
            <p:cNvSpPr/>
            <p:nvPr/>
          </p:nvSpPr>
          <p:spPr>
            <a:xfrm>
              <a:off x="1097275" y="218697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9" name="Shape 1080">
              <a:extLst>
                <a:ext uri="{FF2B5EF4-FFF2-40B4-BE49-F238E27FC236}">
                  <a16:creationId xmlns:a16="http://schemas.microsoft.com/office/drawing/2014/main" id="{BB91E3CD-BBC6-4DB4-8691-8440EC7D4DE3}"/>
                </a:ext>
              </a:extLst>
            </p:cNvPr>
            <p:cNvSpPr/>
            <p:nvPr/>
          </p:nvSpPr>
          <p:spPr>
            <a:xfrm>
              <a:off x="1097275" y="171132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 name="Shape 1081">
              <a:extLst>
                <a:ext uri="{FF2B5EF4-FFF2-40B4-BE49-F238E27FC236}">
                  <a16:creationId xmlns:a16="http://schemas.microsoft.com/office/drawing/2014/main" id="{F7CD5536-A4C3-4C80-BCA7-1B2AFB807918}"/>
                </a:ext>
              </a:extLst>
            </p:cNvPr>
            <p:cNvSpPr/>
            <p:nvPr/>
          </p:nvSpPr>
          <p:spPr>
            <a:xfrm>
              <a:off x="1097275" y="123336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 name="Shape 1082">
              <a:extLst>
                <a:ext uri="{FF2B5EF4-FFF2-40B4-BE49-F238E27FC236}">
                  <a16:creationId xmlns:a16="http://schemas.microsoft.com/office/drawing/2014/main" id="{26F91918-906C-4B41-8BD7-09EF5F2B3A45}"/>
                </a:ext>
              </a:extLst>
            </p:cNvPr>
            <p:cNvSpPr/>
            <p:nvPr/>
          </p:nvSpPr>
          <p:spPr>
            <a:xfrm>
              <a:off x="1097275" y="748443"/>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 name="Shape 1083">
              <a:extLst>
                <a:ext uri="{FF2B5EF4-FFF2-40B4-BE49-F238E27FC236}">
                  <a16:creationId xmlns:a16="http://schemas.microsoft.com/office/drawing/2014/main" id="{B204E062-ACB9-492D-AA5E-C8D210A03F97}"/>
                </a:ext>
              </a:extLst>
            </p:cNvPr>
            <p:cNvSpPr txBox="1"/>
            <p:nvPr/>
          </p:nvSpPr>
          <p:spPr>
            <a:xfrm>
              <a:off x="1183907" y="3302603"/>
              <a:ext cx="5621154" cy="369332"/>
            </a:xfrm>
            <a:prstGeom prst="rect">
              <a:avLst/>
            </a:prstGeom>
            <a:solidFill>
              <a:schemeClr val="accent4">
                <a:lumMod val="75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Alpine Linux</a:t>
              </a:r>
            </a:p>
          </p:txBody>
        </p:sp>
        <p:sp>
          <p:nvSpPr>
            <p:cNvPr id="43" name="Shape 1084">
              <a:extLst>
                <a:ext uri="{FF2B5EF4-FFF2-40B4-BE49-F238E27FC236}">
                  <a16:creationId xmlns:a16="http://schemas.microsoft.com/office/drawing/2014/main" id="{25520804-9362-46AE-9597-A55FE2E80A70}"/>
                </a:ext>
              </a:extLst>
            </p:cNvPr>
            <p:cNvSpPr txBox="1"/>
            <p:nvPr/>
          </p:nvSpPr>
          <p:spPr>
            <a:xfrm>
              <a:off x="1183907" y="2826952"/>
              <a:ext cx="5621154" cy="369332"/>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Python and Pip</a:t>
              </a:r>
            </a:p>
          </p:txBody>
        </p:sp>
        <p:sp>
          <p:nvSpPr>
            <p:cNvPr id="44" name="Shape 1085">
              <a:extLst>
                <a:ext uri="{FF2B5EF4-FFF2-40B4-BE49-F238E27FC236}">
                  <a16:creationId xmlns:a16="http://schemas.microsoft.com/office/drawing/2014/main" id="{587381B1-0BAF-4D61-887B-C2C2F2D03637}"/>
                </a:ext>
              </a:extLst>
            </p:cNvPr>
            <p:cNvSpPr txBox="1"/>
            <p:nvPr/>
          </p:nvSpPr>
          <p:spPr>
            <a:xfrm>
              <a:off x="1183907" y="2353528"/>
              <a:ext cx="5621154" cy="369332"/>
            </a:xfrm>
            <a:prstGeom prst="rect">
              <a:avLst/>
            </a:prstGeom>
            <a:solidFill>
              <a:schemeClr val="accent6">
                <a:lumMod val="60000"/>
                <a:lumOff val="40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Upgrade Pip</a:t>
              </a:r>
            </a:p>
          </p:txBody>
        </p:sp>
        <p:sp>
          <p:nvSpPr>
            <p:cNvPr id="45" name="Shape 1086">
              <a:extLst>
                <a:ext uri="{FF2B5EF4-FFF2-40B4-BE49-F238E27FC236}">
                  <a16:creationId xmlns:a16="http://schemas.microsoft.com/office/drawing/2014/main" id="{EB4A524D-AF70-4943-A00A-B76B1D1D917E}"/>
                </a:ext>
              </a:extLst>
            </p:cNvPr>
            <p:cNvSpPr txBox="1"/>
            <p:nvPr/>
          </p:nvSpPr>
          <p:spPr>
            <a:xfrm>
              <a:off x="1183907" y="1889936"/>
              <a:ext cx="5621100" cy="369300"/>
            </a:xfrm>
            <a:prstGeom prst="rect">
              <a:avLst/>
            </a:prstGeom>
            <a:solidFill>
              <a:srgbClr val="00B0F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Copy Requirements</a:t>
              </a:r>
            </a:p>
          </p:txBody>
        </p:sp>
        <p:sp>
          <p:nvSpPr>
            <p:cNvPr id="46" name="Shape 1087">
              <a:extLst>
                <a:ext uri="{FF2B5EF4-FFF2-40B4-BE49-F238E27FC236}">
                  <a16:creationId xmlns:a16="http://schemas.microsoft.com/office/drawing/2014/main" id="{9E21A71F-28F8-45F4-95A6-A5470E7EBE34}"/>
                </a:ext>
              </a:extLst>
            </p:cNvPr>
            <p:cNvSpPr txBox="1"/>
            <p:nvPr/>
          </p:nvSpPr>
          <p:spPr>
            <a:xfrm>
              <a:off x="1183907" y="1398400"/>
              <a:ext cx="5621154" cy="369332"/>
            </a:xfrm>
            <a:prstGeom prst="rect">
              <a:avLst/>
            </a:prstGeom>
            <a:solidFill>
              <a:srgbClr val="92D050"/>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Requirements</a:t>
              </a:r>
            </a:p>
          </p:txBody>
        </p:sp>
        <p:sp>
          <p:nvSpPr>
            <p:cNvPr id="47" name="Shape 1088">
              <a:extLst>
                <a:ext uri="{FF2B5EF4-FFF2-40B4-BE49-F238E27FC236}">
                  <a16:creationId xmlns:a16="http://schemas.microsoft.com/office/drawing/2014/main" id="{42F6377C-A8AA-4163-A5D3-3CEB7931E797}"/>
                </a:ext>
              </a:extLst>
            </p:cNvPr>
            <p:cNvSpPr txBox="1"/>
            <p:nvPr/>
          </p:nvSpPr>
          <p:spPr>
            <a:xfrm>
              <a:off x="1183907" y="947692"/>
              <a:ext cx="5621154"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grpSp>
    </p:spTree>
    <p:extLst>
      <p:ext uri="{BB962C8B-B14F-4D97-AF65-F5344CB8AC3E}">
        <p14:creationId xmlns:p14="http://schemas.microsoft.com/office/powerpoint/2010/main" val="377311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Viewing Image Layers and History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1296958"/>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 docker history command shows us the layers that make up an image</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See when each layer was created, its size and the command that was run</a:t>
            </a:r>
          </a:p>
        </p:txBody>
      </p:sp>
      <p:pic>
        <p:nvPicPr>
          <p:cNvPr id="2" name="Picture 1">
            <a:extLst>
              <a:ext uri="{FF2B5EF4-FFF2-40B4-BE49-F238E27FC236}">
                <a16:creationId xmlns:a16="http://schemas.microsoft.com/office/drawing/2014/main" id="{C6A64C88-11BA-42A9-BADB-D1F9580D8CFC}"/>
              </a:ext>
            </a:extLst>
          </p:cNvPr>
          <p:cNvPicPr>
            <a:picLocks noChangeAspect="1"/>
          </p:cNvPicPr>
          <p:nvPr/>
        </p:nvPicPr>
        <p:blipFill>
          <a:blip r:embed="rId3"/>
          <a:stretch>
            <a:fillRect/>
          </a:stretch>
        </p:blipFill>
        <p:spPr>
          <a:xfrm>
            <a:off x="510702" y="2809948"/>
            <a:ext cx="11170596" cy="2429222"/>
          </a:xfrm>
          <a:prstGeom prst="rect">
            <a:avLst/>
          </a:prstGeom>
        </p:spPr>
      </p:pic>
    </p:spTree>
    <p:extLst>
      <p:ext uri="{BB962C8B-B14F-4D97-AF65-F5344CB8AC3E}">
        <p14:creationId xmlns:p14="http://schemas.microsoft.com/office/powerpoint/2010/main" val="3433322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Why Docker?</a:t>
            </a:r>
          </a:p>
        </p:txBody>
      </p:sp>
      <p:pic>
        <p:nvPicPr>
          <p:cNvPr id="2" name="Picture 1">
            <a:extLst>
              <a:ext uri="{FF2B5EF4-FFF2-40B4-BE49-F238E27FC236}">
                <a16:creationId xmlns:a16="http://schemas.microsoft.com/office/drawing/2014/main" id="{B530154E-5D35-4687-860B-7D3189547FD0}"/>
              </a:ext>
            </a:extLst>
          </p:cNvPr>
          <p:cNvPicPr>
            <a:picLocks noChangeAspect="1"/>
          </p:cNvPicPr>
          <p:nvPr/>
        </p:nvPicPr>
        <p:blipFill>
          <a:blip r:embed="rId3"/>
          <a:stretch>
            <a:fillRect/>
          </a:stretch>
        </p:blipFill>
        <p:spPr>
          <a:xfrm>
            <a:off x="563189" y="1107902"/>
            <a:ext cx="6977297" cy="4642196"/>
          </a:xfrm>
          <a:prstGeom prst="rect">
            <a:avLst/>
          </a:prstGeom>
        </p:spPr>
      </p:pic>
      <p:sp>
        <p:nvSpPr>
          <p:cNvPr id="4" name="TextBox 3">
            <a:extLst>
              <a:ext uri="{FF2B5EF4-FFF2-40B4-BE49-F238E27FC236}">
                <a16:creationId xmlns:a16="http://schemas.microsoft.com/office/drawing/2014/main" id="{089A7828-21E6-4CBD-A4EF-3FC310F6687B}"/>
              </a:ext>
            </a:extLst>
          </p:cNvPr>
          <p:cNvSpPr txBox="1"/>
          <p:nvPr/>
        </p:nvSpPr>
        <p:spPr>
          <a:xfrm>
            <a:off x="7540487" y="1113636"/>
            <a:ext cx="4571999" cy="1969770"/>
          </a:xfrm>
          <a:prstGeom prst="rect">
            <a:avLst/>
          </a:prstGeom>
          <a:noFill/>
        </p:spPr>
        <p:txBody>
          <a:bodyPr wrap="square" rtlCol="0">
            <a:spAutoFit/>
          </a:bodyPr>
          <a:lstStyle/>
          <a:p>
            <a:pPr marL="0" indent="0" algn="l">
              <a:buFont typeface="Arial" panose="020B0604020202020204" pitchFamily="34" charset="0"/>
              <a:buNone/>
            </a:pPr>
            <a:r>
              <a:rPr lang="en-US" dirty="0">
                <a:latin typeface="Myriad Pro"/>
              </a:rPr>
              <a:t>Build</a:t>
            </a:r>
            <a:r>
              <a:rPr lang="en-US" dirty="0">
                <a:latin typeface="Corbel" panose="020B0503020204020204" pitchFamily="34" charset="0"/>
              </a:rPr>
              <a:t>: Package your application in a container </a:t>
            </a:r>
          </a:p>
          <a:p>
            <a:pPr marL="0" indent="0" algn="l">
              <a:buFont typeface="Arial" panose="020B0604020202020204" pitchFamily="34" charset="0"/>
              <a:buNone/>
            </a:pP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Ship: Move that container from one machine to another.</a:t>
            </a:r>
          </a:p>
          <a:p>
            <a:pPr marL="0" indent="0" algn="l">
              <a:buFont typeface="Arial" panose="020B0604020202020204" pitchFamily="34" charset="0"/>
              <a:buNone/>
            </a:pP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Run: Execute Container (i.e., Your Application)</a:t>
            </a:r>
          </a:p>
          <a:p>
            <a:pPr marL="0" indent="0" algn="l">
              <a:buFont typeface="Arial" panose="020B0604020202020204" pitchFamily="34" charset="0"/>
              <a:buNone/>
            </a:pPr>
            <a:r>
              <a:rPr lang="en-US" sz="1400" dirty="0"/>
              <a:t> </a:t>
            </a:r>
          </a:p>
        </p:txBody>
      </p:sp>
    </p:spTree>
    <p:extLst>
      <p:ext uri="{BB962C8B-B14F-4D97-AF65-F5344CB8AC3E}">
        <p14:creationId xmlns:p14="http://schemas.microsoft.com/office/powerpoint/2010/main" val="122223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MAINTAINER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004844"/>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Specifies who wrote the </a:t>
            </a:r>
            <a:r>
              <a:rPr lang="en-US" sz="2400" dirty="0" err="1">
                <a:latin typeface="Corbel" panose="020B0503020204020204" pitchFamily="34" charset="0"/>
              </a:rPr>
              <a:t>Dockerfile</a:t>
            </a:r>
            <a:endParaRPr lang="en-US" sz="2400" dirty="0">
              <a:latin typeface="Corbel" panose="020B0503020204020204" pitchFamily="34" charset="0"/>
            </a:endParaRP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Optional but best practice to include </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Usually placed straight after FROM instruction  </a:t>
            </a:r>
          </a:p>
        </p:txBody>
      </p:sp>
      <p:sp>
        <p:nvSpPr>
          <p:cNvPr id="5" name="Rectangle 4">
            <a:extLst>
              <a:ext uri="{FF2B5EF4-FFF2-40B4-BE49-F238E27FC236}">
                <a16:creationId xmlns:a16="http://schemas.microsoft.com/office/drawing/2014/main" id="{8E0ECDF1-3917-45E1-A6AD-DC9E06459EB0}"/>
              </a:ext>
            </a:extLst>
          </p:cNvPr>
          <p:cNvSpPr/>
          <p:nvPr/>
        </p:nvSpPr>
        <p:spPr>
          <a:xfrm>
            <a:off x="777196" y="3695923"/>
            <a:ext cx="10001050" cy="1790616"/>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Font typeface="Arial" panose="020B0604020202020204" pitchFamily="34" charset="0"/>
              <a:buNone/>
            </a:pPr>
            <a:r>
              <a:rPr lang="en-US" sz="2400" dirty="0">
                <a:solidFill>
                  <a:srgbClr val="27005E"/>
                </a:solidFill>
                <a:latin typeface="Corbel" panose="020B0503020204020204" pitchFamily="34" charset="0"/>
                <a:cs typeface="Arial" panose="020B0604020202020204" pitchFamily="34" charset="0"/>
              </a:rPr>
              <a:t>Example: </a:t>
            </a:r>
          </a:p>
          <a:p>
            <a:pPr marL="0" indent="0" algn="l">
              <a:lnSpc>
                <a:spcPct val="200000"/>
              </a:lnSpc>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MAINTAINER Containerization Webinar &lt;chittibabuc@virtusa.com&gt; </a:t>
            </a:r>
          </a:p>
        </p:txBody>
      </p:sp>
    </p:spTree>
    <p:extLst>
      <p:ext uri="{BB962C8B-B14F-4D97-AF65-F5344CB8AC3E}">
        <p14:creationId xmlns:p14="http://schemas.microsoft.com/office/powerpoint/2010/main" val="1707041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CMD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3051285"/>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CMD defines a default command to execute when a container is created </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Shell format and EXEC format</a:t>
            </a:r>
          </a:p>
          <a:p>
            <a:pPr marL="285750" indent="-285750" algn="just">
              <a:spcAft>
                <a:spcPts val="1200"/>
              </a:spcAft>
              <a:buFont typeface="Arial" panose="020B0604020202020204" pitchFamily="34" charset="0"/>
              <a:buChar char="•"/>
            </a:pPr>
            <a:r>
              <a:rPr lang="en-US" sz="2400" dirty="0">
                <a:latin typeface="Corbel" panose="020B0503020204020204" pitchFamily="34" charset="0"/>
              </a:rPr>
              <a:t>Can only be specified once in a </a:t>
            </a:r>
            <a:r>
              <a:rPr lang="en-US" sz="2400" dirty="0" err="1">
                <a:latin typeface="Corbel" panose="020B0503020204020204" pitchFamily="34" charset="0"/>
              </a:rPr>
              <a:t>Dockerfile</a:t>
            </a:r>
            <a:r>
              <a:rPr lang="en-US" sz="2400" dirty="0">
                <a:latin typeface="Corbel" panose="020B0503020204020204" pitchFamily="34" charset="0"/>
              </a:rPr>
              <a:t> </a:t>
            </a:r>
          </a:p>
          <a:p>
            <a:pPr algn="just">
              <a:spcAft>
                <a:spcPts val="1200"/>
              </a:spcAft>
            </a:pPr>
            <a:r>
              <a:rPr lang="en-US" sz="2400" dirty="0">
                <a:latin typeface="Corbel" panose="020B0503020204020204" pitchFamily="34" charset="0"/>
              </a:rPr>
              <a:t>      -  If specified multiple times, the last CMD instruction is executed </a:t>
            </a:r>
          </a:p>
          <a:p>
            <a:pPr marL="342900" indent="-342900" algn="just">
              <a:lnSpc>
                <a:spcPct val="150000"/>
              </a:lnSpc>
              <a:spcAft>
                <a:spcPts val="1200"/>
              </a:spcAft>
              <a:buFont typeface="Arial" panose="020B0604020202020204" pitchFamily="34" charset="0"/>
              <a:buChar char="•"/>
            </a:pPr>
            <a:r>
              <a:rPr lang="en-US" sz="2400" dirty="0">
                <a:latin typeface="Corbel" panose="020B0503020204020204" pitchFamily="34" charset="0"/>
              </a:rPr>
              <a:t>can be overridden by the explicit argument when providing docker run command</a:t>
            </a:r>
          </a:p>
        </p:txBody>
      </p:sp>
      <p:sp>
        <p:nvSpPr>
          <p:cNvPr id="5" name="Rectangle 4">
            <a:extLst>
              <a:ext uri="{FF2B5EF4-FFF2-40B4-BE49-F238E27FC236}">
                <a16:creationId xmlns:a16="http://schemas.microsoft.com/office/drawing/2014/main" id="{8E0ECDF1-3917-45E1-A6AD-DC9E06459EB0}"/>
              </a:ext>
            </a:extLst>
          </p:cNvPr>
          <p:cNvSpPr/>
          <p:nvPr/>
        </p:nvSpPr>
        <p:spPr>
          <a:xfrm>
            <a:off x="971750" y="4162712"/>
            <a:ext cx="7510769" cy="1841923"/>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Shell Format</a:t>
            </a:r>
          </a:p>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CMD ping 127.0.0.1 –c 30 </a:t>
            </a:r>
          </a:p>
          <a:p>
            <a:pPr marL="0" indent="0" algn="l">
              <a:buFont typeface="Arial" panose="020B0604020202020204" pitchFamily="34" charset="0"/>
              <a:buNone/>
            </a:pPr>
            <a:endParaRPr lang="en-US" sz="2000" dirty="0">
              <a:solidFill>
                <a:srgbClr val="27005E"/>
              </a:solidFill>
              <a:latin typeface="Arial" panose="020B0604020202020204" pitchFamily="34" charset="0"/>
              <a:cs typeface="Arial" panose="020B0604020202020204" pitchFamily="34" charset="0"/>
            </a:endParaRPr>
          </a:p>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EXEC format </a:t>
            </a:r>
          </a:p>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CMD [“ping” , “127.0.0.1” , “-c”  , “30”]</a:t>
            </a:r>
          </a:p>
        </p:txBody>
      </p:sp>
    </p:spTree>
    <p:extLst>
      <p:ext uri="{BB962C8B-B14F-4D97-AF65-F5344CB8AC3E}">
        <p14:creationId xmlns:p14="http://schemas.microsoft.com/office/powerpoint/2010/main" val="2928850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ENTRYPOINT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897396"/>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Defines the command that will run when a container is executed </a:t>
            </a:r>
          </a:p>
          <a:p>
            <a:pPr marL="285750" indent="-285750" algn="just">
              <a:spcAft>
                <a:spcPts val="1200"/>
              </a:spcAft>
              <a:buFont typeface="Arial" panose="020B0604020202020204" pitchFamily="34" charset="0"/>
              <a:buChar char="•"/>
            </a:pPr>
            <a:r>
              <a:rPr lang="en-US" sz="2400" dirty="0">
                <a:latin typeface="Corbel" panose="020B0503020204020204" pitchFamily="34" charset="0"/>
              </a:rPr>
              <a:t>Run time arguments and CMD instruction are passed as parameters to ENTRYPOINT instruction</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Shell and EXEC format</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Containers essentially runs as an executable </a:t>
            </a:r>
          </a:p>
        </p:txBody>
      </p:sp>
      <p:sp>
        <p:nvSpPr>
          <p:cNvPr id="7" name="Rectangle 6">
            <a:extLst>
              <a:ext uri="{FF2B5EF4-FFF2-40B4-BE49-F238E27FC236}">
                <a16:creationId xmlns:a16="http://schemas.microsoft.com/office/drawing/2014/main" id="{78513481-B74C-4629-8701-5CED9FB332EE}"/>
              </a:ext>
            </a:extLst>
          </p:cNvPr>
          <p:cNvSpPr/>
          <p:nvPr/>
        </p:nvSpPr>
        <p:spPr>
          <a:xfrm>
            <a:off x="971749" y="4204625"/>
            <a:ext cx="7510769" cy="767073"/>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27005E"/>
                </a:solidFill>
                <a:latin typeface="Arial" panose="020B0604020202020204" pitchFamily="34" charset="0"/>
                <a:cs typeface="Arial" panose="020B0604020202020204" pitchFamily="34" charset="0"/>
              </a:rPr>
              <a:t>Syntax for Exec Format-</a:t>
            </a:r>
          </a:p>
          <a:p>
            <a:r>
              <a:rPr lang="en-US" sz="2000" dirty="0">
                <a:solidFill>
                  <a:srgbClr val="27005E"/>
                </a:solidFill>
                <a:latin typeface="Arial" panose="020B0604020202020204" pitchFamily="34" charset="0"/>
                <a:cs typeface="Arial" panose="020B0604020202020204" pitchFamily="34" charset="0"/>
              </a:rPr>
              <a:t>ENTRYPOINT </a:t>
            </a:r>
            <a:r>
              <a:rPr lang="en-US" sz="2000" dirty="0">
                <a:solidFill>
                  <a:srgbClr val="002060"/>
                </a:solidFill>
                <a:latin typeface="Arial" panose="020B0604020202020204" pitchFamily="34" charset="0"/>
                <a:cs typeface="Arial" panose="020B0604020202020204" pitchFamily="34" charset="0"/>
              </a:rPr>
              <a:t>[“</a:t>
            </a:r>
            <a:r>
              <a:rPr lang="pt-BR" dirty="0">
                <a:solidFill>
                  <a:srgbClr val="002060"/>
                </a:solidFill>
              </a:rPr>
              <a:t>“executable”, “param1”, “param2”, ..</a:t>
            </a:r>
            <a:r>
              <a:rPr lang="en-US" sz="2000" dirty="0">
                <a:solidFill>
                  <a:srgbClr val="002060"/>
                </a:solidFill>
                <a:latin typeface="Arial" panose="020B0604020202020204" pitchFamily="34" charset="0"/>
                <a:cs typeface="Arial" panose="020B0604020202020204" pitchFamily="34" charset="0"/>
              </a:rPr>
              <a:t>”]</a:t>
            </a:r>
          </a:p>
        </p:txBody>
      </p:sp>
      <p:sp>
        <p:nvSpPr>
          <p:cNvPr id="8" name="Rectangle 7">
            <a:extLst>
              <a:ext uri="{FF2B5EF4-FFF2-40B4-BE49-F238E27FC236}">
                <a16:creationId xmlns:a16="http://schemas.microsoft.com/office/drawing/2014/main" id="{600D1EEA-5065-4599-8776-9AB729D18A01}"/>
              </a:ext>
            </a:extLst>
          </p:cNvPr>
          <p:cNvSpPr/>
          <p:nvPr/>
        </p:nvSpPr>
        <p:spPr>
          <a:xfrm>
            <a:off x="971748" y="5175954"/>
            <a:ext cx="7510769" cy="767073"/>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27005E"/>
                </a:solidFill>
                <a:latin typeface="Arial" panose="020B0604020202020204" pitchFamily="34" charset="0"/>
                <a:cs typeface="Arial" panose="020B0604020202020204" pitchFamily="34" charset="0"/>
              </a:rPr>
              <a:t>Syntax for Shell Format-</a:t>
            </a:r>
          </a:p>
          <a:p>
            <a:r>
              <a:rPr lang="en-US" dirty="0">
                <a:solidFill>
                  <a:srgbClr val="002060"/>
                </a:solidFill>
              </a:rPr>
              <a:t>ENTRYPOINT command param1 param2</a:t>
            </a:r>
            <a:endParaRPr lang="en-US" sz="20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0468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err="1">
                <a:latin typeface="Corbel Light" panose="020B0303020204020204" pitchFamily="34" charset="0"/>
              </a:rPr>
              <a:t>Overridding</a:t>
            </a:r>
            <a:r>
              <a:rPr lang="en-US" sz="4400" dirty="0">
                <a:latin typeface="Corbel Light" panose="020B0303020204020204" pitchFamily="34" charset="0"/>
              </a:rPr>
              <a:t> ENTRYPOINT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558842"/>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Specifying parameter during docker run will result in your parameters being used as arguments for the ENTRY POINT Command </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To override the command specified by ENTRYPOINT, use the –</a:t>
            </a:r>
            <a:r>
              <a:rPr lang="en-US" sz="2400" dirty="0" err="1">
                <a:latin typeface="Corbel" panose="020B0503020204020204" pitchFamily="34" charset="0"/>
              </a:rPr>
              <a:t>entrypoint</a:t>
            </a:r>
            <a:r>
              <a:rPr lang="en-US" sz="2400" dirty="0">
                <a:latin typeface="Corbel" panose="020B0503020204020204" pitchFamily="34" charset="0"/>
              </a:rPr>
              <a:t> flag</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Useful for troubleshooting your images   </a:t>
            </a:r>
          </a:p>
        </p:txBody>
      </p:sp>
      <p:sp>
        <p:nvSpPr>
          <p:cNvPr id="5" name="Rectangle 4">
            <a:extLst>
              <a:ext uri="{FF2B5EF4-FFF2-40B4-BE49-F238E27FC236}">
                <a16:creationId xmlns:a16="http://schemas.microsoft.com/office/drawing/2014/main" id="{8E0ECDF1-3917-45E1-A6AD-DC9E06459EB0}"/>
              </a:ext>
            </a:extLst>
          </p:cNvPr>
          <p:cNvSpPr/>
          <p:nvPr/>
        </p:nvSpPr>
        <p:spPr>
          <a:xfrm>
            <a:off x="777196" y="3695923"/>
            <a:ext cx="10001050" cy="1790616"/>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Font typeface="Arial" panose="020B0604020202020204" pitchFamily="34" charset="0"/>
              <a:buNone/>
            </a:pPr>
            <a:r>
              <a:rPr lang="en-US" sz="2400" dirty="0">
                <a:solidFill>
                  <a:srgbClr val="27005E"/>
                </a:solidFill>
                <a:latin typeface="Corbel" panose="020B0503020204020204" pitchFamily="34" charset="0"/>
                <a:cs typeface="Arial" panose="020B0604020202020204" pitchFamily="34" charset="0"/>
              </a:rPr>
              <a:t>Run a container using the image “</a:t>
            </a:r>
            <a:r>
              <a:rPr lang="en-US" sz="2400" dirty="0" err="1">
                <a:solidFill>
                  <a:srgbClr val="27005E"/>
                </a:solidFill>
                <a:latin typeface="Corbel" panose="020B0503020204020204" pitchFamily="34" charset="0"/>
                <a:cs typeface="Arial" panose="020B0604020202020204" pitchFamily="34" charset="0"/>
              </a:rPr>
              <a:t>myimage</a:t>
            </a:r>
            <a:r>
              <a:rPr lang="en-US" sz="2400" dirty="0">
                <a:solidFill>
                  <a:srgbClr val="27005E"/>
                </a:solidFill>
                <a:latin typeface="Corbel" panose="020B0503020204020204" pitchFamily="34" charset="0"/>
                <a:cs typeface="Arial" panose="020B0604020202020204" pitchFamily="34" charset="0"/>
              </a:rPr>
              <a:t>” and specify to run a bash terminal instead of the program specified in the image ENTRYPOINT instruction </a:t>
            </a:r>
          </a:p>
          <a:p>
            <a:pPr marL="0" indent="0" algn="l">
              <a:lnSpc>
                <a:spcPct val="200000"/>
              </a:lnSpc>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 docker run –it –</a:t>
            </a:r>
            <a:r>
              <a:rPr lang="en-US" sz="2000" dirty="0" err="1">
                <a:solidFill>
                  <a:srgbClr val="27005E"/>
                </a:solidFill>
                <a:latin typeface="Arial" panose="020B0604020202020204" pitchFamily="34" charset="0"/>
                <a:cs typeface="Arial" panose="020B0604020202020204" pitchFamily="34" charset="0"/>
              </a:rPr>
              <a:t>entrypoint</a:t>
            </a:r>
            <a:r>
              <a:rPr lang="en-US" sz="2000" dirty="0">
                <a:solidFill>
                  <a:srgbClr val="27005E"/>
                </a:solidFill>
                <a:latin typeface="Arial" panose="020B0604020202020204" pitchFamily="34" charset="0"/>
                <a:cs typeface="Arial" panose="020B0604020202020204" pitchFamily="34" charset="0"/>
              </a:rPr>
              <a:t> bash </a:t>
            </a:r>
            <a:r>
              <a:rPr lang="en-US" sz="2000" dirty="0" err="1">
                <a:solidFill>
                  <a:srgbClr val="27005E"/>
                </a:solidFill>
                <a:latin typeface="Arial" panose="020B0604020202020204" pitchFamily="34" charset="0"/>
                <a:cs typeface="Arial" panose="020B0604020202020204" pitchFamily="34" charset="0"/>
              </a:rPr>
              <a:t>myimage</a:t>
            </a:r>
            <a:endParaRPr lang="en-US" sz="2000" dirty="0">
              <a:solidFill>
                <a:srgbClr val="2700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2806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Mount a Volume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954655"/>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Volumes can be mounted when running a container </a:t>
            </a:r>
          </a:p>
          <a:p>
            <a:pPr marL="285750" indent="-285750" algn="just">
              <a:buFont typeface="Arial" panose="020B0604020202020204" pitchFamily="34" charset="0"/>
              <a:buChar char="•"/>
            </a:pPr>
            <a:r>
              <a:rPr lang="en-US" sz="2400" dirty="0">
                <a:latin typeface="Corbel" panose="020B0503020204020204" pitchFamily="34" charset="0"/>
              </a:rPr>
              <a:t>Use the –v option on docker run command and specify the name of the volume and the mount path </a:t>
            </a:r>
          </a:p>
          <a:p>
            <a:pPr algn="just"/>
            <a:r>
              <a:rPr lang="en-US" sz="2400" dirty="0">
                <a:latin typeface="Corbel" panose="020B0503020204020204" pitchFamily="34" charset="0"/>
              </a:rPr>
              <a:t>     Syntax--&gt;  docker run –v &lt;name&gt;:&lt;path&gt; ..</a:t>
            </a:r>
          </a:p>
          <a:p>
            <a:pPr marL="342900" indent="-342900" algn="just">
              <a:spcBef>
                <a:spcPts val="1200"/>
              </a:spcBef>
              <a:buFont typeface="Arial" panose="020B0604020202020204" pitchFamily="34" charset="0"/>
              <a:buChar char="•"/>
            </a:pPr>
            <a:r>
              <a:rPr lang="en-US" sz="2400" dirty="0">
                <a:latin typeface="Corbel" panose="020B0503020204020204" pitchFamily="34" charset="0"/>
              </a:rPr>
              <a:t>Path is the container folder where you want to mount the volume </a:t>
            </a:r>
          </a:p>
          <a:p>
            <a:pPr marL="342900" indent="-342900" algn="just">
              <a:spcBef>
                <a:spcPts val="1200"/>
              </a:spcBef>
              <a:buFont typeface="Arial" panose="020B0604020202020204" pitchFamily="34" charset="0"/>
              <a:buChar char="•"/>
            </a:pPr>
            <a:r>
              <a:rPr lang="en-US" sz="2400" dirty="0">
                <a:latin typeface="Corbel" panose="020B0503020204020204" pitchFamily="34" charset="0"/>
              </a:rPr>
              <a:t>Can mount multiple volumes by using the –v option multiple times </a:t>
            </a:r>
          </a:p>
        </p:txBody>
      </p:sp>
      <p:sp>
        <p:nvSpPr>
          <p:cNvPr id="5" name="Rectangle 4">
            <a:extLst>
              <a:ext uri="{FF2B5EF4-FFF2-40B4-BE49-F238E27FC236}">
                <a16:creationId xmlns:a16="http://schemas.microsoft.com/office/drawing/2014/main" id="{8E0ECDF1-3917-45E1-A6AD-DC9E06459EB0}"/>
              </a:ext>
            </a:extLst>
          </p:cNvPr>
          <p:cNvSpPr/>
          <p:nvPr/>
        </p:nvSpPr>
        <p:spPr>
          <a:xfrm>
            <a:off x="777196" y="4115770"/>
            <a:ext cx="10001050" cy="2109932"/>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lnSpc>
                <a:spcPct val="150000"/>
              </a:lnSpc>
              <a:buFont typeface="Arial" panose="020B0604020202020204" pitchFamily="34" charset="0"/>
              <a:buNone/>
            </a:pPr>
            <a:r>
              <a:rPr lang="en-US" sz="2400" dirty="0">
                <a:solidFill>
                  <a:srgbClr val="27005E"/>
                </a:solidFill>
                <a:latin typeface="Corbel" panose="020B0503020204020204" pitchFamily="34" charset="0"/>
                <a:cs typeface="Arial" panose="020B0604020202020204" pitchFamily="34" charset="0"/>
              </a:rPr>
              <a:t>Execute a new container and mount the volume test1 in the folder /new/test1</a:t>
            </a:r>
          </a:p>
          <a:p>
            <a:pPr>
              <a:lnSpc>
                <a:spcPct val="150000"/>
              </a:lnSpc>
            </a:pPr>
            <a:r>
              <a:rPr lang="en-US" sz="2000" dirty="0">
                <a:solidFill>
                  <a:srgbClr val="27005E"/>
                </a:solidFill>
                <a:latin typeface="Arial" panose="020B0604020202020204" pitchFamily="34" charset="0"/>
                <a:cs typeface="Arial" panose="020B0604020202020204" pitchFamily="34" charset="0"/>
              </a:rPr>
              <a:t>$ docker run –it –v test1:/new/test1 ubuntu : 19.04</a:t>
            </a:r>
          </a:p>
          <a:p>
            <a:pPr>
              <a:lnSpc>
                <a:spcPct val="150000"/>
              </a:lnSpc>
            </a:pPr>
            <a:r>
              <a:rPr lang="en-US" sz="2400" dirty="0">
                <a:solidFill>
                  <a:srgbClr val="27005E"/>
                </a:solidFill>
                <a:latin typeface="Corbel" panose="020B0503020204020204" pitchFamily="34" charset="0"/>
                <a:cs typeface="Arial" panose="020B0604020202020204" pitchFamily="34" charset="0"/>
              </a:rPr>
              <a:t>Example of mounting multiple volumes </a:t>
            </a:r>
          </a:p>
          <a:p>
            <a:pPr>
              <a:lnSpc>
                <a:spcPct val="150000"/>
              </a:lnSpc>
            </a:pPr>
            <a:r>
              <a:rPr lang="en-US" sz="2000" dirty="0">
                <a:solidFill>
                  <a:srgbClr val="27005E"/>
                </a:solidFill>
                <a:latin typeface="Arial" panose="020B0604020202020204" pitchFamily="34" charset="0"/>
                <a:cs typeface="Arial" panose="020B0604020202020204" pitchFamily="34" charset="0"/>
              </a:rPr>
              <a:t>$ docker run –it –v test1:/new/test1 –v test2:/new/test2 </a:t>
            </a:r>
            <a:r>
              <a:rPr lang="en-US" sz="2000" dirty="0" err="1">
                <a:solidFill>
                  <a:srgbClr val="27005E"/>
                </a:solidFill>
                <a:latin typeface="Arial" panose="020B0604020202020204" pitchFamily="34" charset="0"/>
                <a:cs typeface="Arial" panose="020B0604020202020204" pitchFamily="34" charset="0"/>
              </a:rPr>
              <a:t>ngnix</a:t>
            </a:r>
            <a:endParaRPr lang="en-US" sz="2000" dirty="0">
              <a:solidFill>
                <a:srgbClr val="2700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834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Some Docker Basic Commands</a:t>
            </a:r>
          </a:p>
        </p:txBody>
      </p:sp>
      <p:sp>
        <p:nvSpPr>
          <p:cNvPr id="10" name="Content Placeholder 2">
            <a:extLst>
              <a:ext uri="{FF2B5EF4-FFF2-40B4-BE49-F238E27FC236}">
                <a16:creationId xmlns:a16="http://schemas.microsoft.com/office/drawing/2014/main" id="{FCC6C8F7-6B28-400B-AED3-8B40CB65D8F3}"/>
              </a:ext>
            </a:extLst>
          </p:cNvPr>
          <p:cNvSpPr>
            <a:spLocks noGrp="1"/>
          </p:cNvSpPr>
          <p:nvPr>
            <p:ph idx="1"/>
          </p:nvPr>
        </p:nvSpPr>
        <p:spPr>
          <a:xfrm>
            <a:off x="698689" y="911191"/>
            <a:ext cx="10794622" cy="5554924"/>
          </a:xfrm>
          <a:prstGeom prst="rect">
            <a:avLst/>
          </a:prstGeom>
        </p:spPr>
        <p:txBody>
          <a:bodyPr>
            <a:noAutofit/>
          </a:bodyPr>
          <a:lstStyle/>
          <a:p>
            <a:pPr marL="0" indent="0">
              <a:lnSpc>
                <a:spcPct val="200000"/>
              </a:lnSpc>
              <a:buNone/>
            </a:pPr>
            <a:r>
              <a:rPr lang="en-US" sz="1800" dirty="0">
                <a:latin typeface="Corbel" panose="020B0503020204020204" pitchFamily="34" charset="0"/>
                <a:ea typeface="Consolas" charset="0"/>
                <a:cs typeface="Consolas" charset="0"/>
              </a:rPr>
              <a:t>$ </a:t>
            </a:r>
            <a:r>
              <a:rPr lang="en-US" sz="1800" dirty="0">
                <a:latin typeface="Corbel" panose="020B0503020204020204" pitchFamily="34" charset="0"/>
              </a:rPr>
              <a:t>docker pull mikegcoleman/catweb:1.0</a:t>
            </a:r>
            <a:br>
              <a:rPr lang="en-US" sz="1800" dirty="0">
                <a:latin typeface="Corbel" panose="020B0503020204020204" pitchFamily="34" charset="0"/>
              </a:rPr>
            </a:br>
            <a:r>
              <a:rPr lang="en-US" sz="1800" dirty="0">
                <a:latin typeface="Corbel" panose="020B0503020204020204" pitchFamily="34" charset="0"/>
              </a:rPr>
              <a:t>$ docker images</a:t>
            </a:r>
            <a:br>
              <a:rPr lang="en-US" sz="1800" dirty="0">
                <a:latin typeface="Corbel" panose="020B0503020204020204" pitchFamily="34" charset="0"/>
              </a:rPr>
            </a:br>
            <a:r>
              <a:rPr lang="en-US" sz="1800" dirty="0">
                <a:latin typeface="Corbel" panose="020B0503020204020204" pitchFamily="34" charset="0"/>
              </a:rPr>
              <a:t>$ docker run –d –p 5000:5000 –-name catweb mikegcoleman/</a:t>
            </a:r>
            <a:r>
              <a:rPr lang="en-US" sz="1800" dirty="0" err="1">
                <a:latin typeface="Corbel" panose="020B0503020204020204" pitchFamily="34" charset="0"/>
              </a:rPr>
              <a:t>catweb:latest</a:t>
            </a:r>
            <a:br>
              <a:rPr lang="en-US" sz="1800" dirty="0">
                <a:latin typeface="Corbel" panose="020B0503020204020204" pitchFamily="34" charset="0"/>
              </a:rPr>
            </a:br>
            <a:r>
              <a:rPr lang="en-US" sz="1800" dirty="0">
                <a:latin typeface="Corbel" panose="020B0503020204020204" pitchFamily="34" charset="0"/>
              </a:rPr>
              <a:t>$ docker </a:t>
            </a:r>
            <a:r>
              <a:rPr lang="en-US" sz="1800" dirty="0" err="1">
                <a:latin typeface="Corbel" panose="020B0503020204020204" pitchFamily="34" charset="0"/>
              </a:rPr>
              <a:t>ps</a:t>
            </a:r>
            <a:r>
              <a:rPr lang="en-US" sz="1800" dirty="0">
                <a:latin typeface="Corbel" panose="020B0503020204020204" pitchFamily="34" charset="0"/>
              </a:rPr>
              <a:t> -a</a:t>
            </a:r>
            <a:br>
              <a:rPr lang="en-US" sz="1800" dirty="0">
                <a:latin typeface="Corbel" panose="020B0503020204020204" pitchFamily="34" charset="0"/>
              </a:rPr>
            </a:br>
            <a:r>
              <a:rPr lang="en-US" sz="1800" dirty="0">
                <a:latin typeface="Corbel" panose="020B0503020204020204" pitchFamily="34" charset="0"/>
              </a:rPr>
              <a:t>$ docker stop catweb (or &lt;container id&gt;)</a:t>
            </a:r>
            <a:br>
              <a:rPr lang="en-US" sz="1800" dirty="0">
                <a:latin typeface="Corbel" panose="020B0503020204020204" pitchFamily="34" charset="0"/>
              </a:rPr>
            </a:br>
            <a:r>
              <a:rPr lang="en-US" sz="1800" dirty="0">
                <a:latin typeface="Corbel" panose="020B0503020204020204" pitchFamily="34" charset="0"/>
              </a:rPr>
              <a:t>$ docker rm catweb (or &lt;container id&gt;)</a:t>
            </a:r>
            <a:br>
              <a:rPr lang="en-US" sz="1800" dirty="0">
                <a:latin typeface="Corbel" panose="020B0503020204020204" pitchFamily="34" charset="0"/>
              </a:rPr>
            </a:br>
            <a:r>
              <a:rPr lang="en-US" sz="1800" dirty="0">
                <a:latin typeface="Corbel" panose="020B0503020204020204" pitchFamily="34" charset="0"/>
              </a:rPr>
              <a:t>$ docker </a:t>
            </a:r>
            <a:r>
              <a:rPr lang="en-US" sz="1800" dirty="0" err="1">
                <a:latin typeface="Corbel" panose="020B0503020204020204" pitchFamily="34" charset="0"/>
              </a:rPr>
              <a:t>rmi</a:t>
            </a:r>
            <a:r>
              <a:rPr lang="en-US" sz="1800" dirty="0">
                <a:latin typeface="Corbel" panose="020B0503020204020204" pitchFamily="34" charset="0"/>
              </a:rPr>
              <a:t> mikegcoleman/</a:t>
            </a:r>
            <a:r>
              <a:rPr lang="en-US" sz="1800" dirty="0" err="1">
                <a:latin typeface="Corbel" panose="020B0503020204020204" pitchFamily="34" charset="0"/>
              </a:rPr>
              <a:t>catweb:latest</a:t>
            </a:r>
            <a:r>
              <a:rPr lang="en-US" sz="1800" dirty="0">
                <a:latin typeface="Corbel" panose="020B0503020204020204" pitchFamily="34" charset="0"/>
              </a:rPr>
              <a:t> (or &lt;image id&gt;)</a:t>
            </a:r>
            <a:br>
              <a:rPr lang="en-US" sz="1800" dirty="0">
                <a:latin typeface="Corbel" panose="020B0503020204020204" pitchFamily="34" charset="0"/>
              </a:rPr>
            </a:br>
            <a:r>
              <a:rPr lang="en-US" sz="1800" dirty="0">
                <a:latin typeface="Corbel" panose="020B0503020204020204" pitchFamily="34" charset="0"/>
              </a:rPr>
              <a:t>$ docker build –t mikegcoleman/catweb:2.0 . </a:t>
            </a:r>
            <a:br>
              <a:rPr lang="en-US" sz="1800" dirty="0">
                <a:latin typeface="Corbel" panose="020B0503020204020204" pitchFamily="34" charset="0"/>
              </a:rPr>
            </a:br>
            <a:r>
              <a:rPr lang="en-US" sz="1800" dirty="0">
                <a:latin typeface="Corbel" panose="020B0503020204020204" pitchFamily="34" charset="0"/>
              </a:rPr>
              <a:t>$ docker push mikegcoleman/catweb:2.0</a:t>
            </a:r>
          </a:p>
        </p:txBody>
      </p:sp>
    </p:spTree>
    <p:extLst>
      <p:ext uri="{BB962C8B-B14F-4D97-AF65-F5344CB8AC3E}">
        <p14:creationId xmlns:p14="http://schemas.microsoft.com/office/powerpoint/2010/main" val="2059041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Manage &amp;  Inspect Containers</a:t>
            </a:r>
          </a:p>
        </p:txBody>
      </p:sp>
      <p:sp>
        <p:nvSpPr>
          <p:cNvPr id="7" name="Rectangle 3">
            <a:extLst>
              <a:ext uri="{FF2B5EF4-FFF2-40B4-BE49-F238E27FC236}">
                <a16:creationId xmlns:a16="http://schemas.microsoft.com/office/drawing/2014/main" id="{CF7527CD-1224-4E55-AE52-D27A32C95399}"/>
              </a:ext>
            </a:extLst>
          </p:cNvPr>
          <p:cNvSpPr txBox="1">
            <a:spLocks/>
          </p:cNvSpPr>
          <p:nvPr/>
        </p:nvSpPr>
        <p:spPr bwMode="auto">
          <a:xfrm>
            <a:off x="563189" y="811052"/>
            <a:ext cx="9601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create &lt;Container ID&gt;		</a:t>
            </a:r>
            <a:r>
              <a:rPr lang="en-AU" altLang="en-US" sz="2000" dirty="0">
                <a:solidFill>
                  <a:schemeClr val="accent2"/>
                </a:solidFill>
                <a:latin typeface="Myriad Pro"/>
              </a:rPr>
              <a:t># creates a container but does not start it.</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run &lt;Container ID&gt;    		</a:t>
            </a:r>
            <a:r>
              <a:rPr lang="en-AU" altLang="en-US" sz="2000" dirty="0">
                <a:solidFill>
                  <a:schemeClr val="accent2"/>
                </a:solidFill>
                <a:latin typeface="Myriad Pro"/>
              </a:rPr>
              <a:t># creates and starts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stop &lt;Container ID&gt;   		</a:t>
            </a:r>
            <a:r>
              <a:rPr lang="en-AU" altLang="en-US" sz="2000" dirty="0">
                <a:solidFill>
                  <a:schemeClr val="accent2"/>
                </a:solidFill>
                <a:latin typeface="Myriad Pro"/>
              </a:rPr>
              <a:t># stops it.</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start &lt;Container ID&gt;  		</a:t>
            </a:r>
            <a:r>
              <a:rPr lang="en-AU" altLang="en-US" sz="2000" dirty="0">
                <a:solidFill>
                  <a:schemeClr val="accent2"/>
                </a:solidFill>
                <a:latin typeface="Myriad Pro"/>
              </a:rPr>
              <a:t># will start it again.</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restart &lt;Container ID&gt; 		</a:t>
            </a:r>
            <a:r>
              <a:rPr lang="en-AU" altLang="en-US" sz="2000" dirty="0">
                <a:solidFill>
                  <a:schemeClr val="accent2"/>
                </a:solidFill>
                <a:latin typeface="Myriad Pro"/>
              </a:rPr>
              <a:t># restarts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rm &lt;Container ID&gt;      		</a:t>
            </a:r>
            <a:r>
              <a:rPr lang="en-AU" altLang="en-US" sz="2000" dirty="0">
                <a:solidFill>
                  <a:schemeClr val="accent2"/>
                </a:solidFill>
                <a:latin typeface="Myriad Pro"/>
              </a:rPr>
              <a:t># deletes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kill &lt;Container ID&gt; 		</a:t>
            </a:r>
            <a:r>
              <a:rPr lang="en-AU" altLang="en-US" sz="2000" dirty="0">
                <a:solidFill>
                  <a:schemeClr val="accent2"/>
                </a:solidFill>
                <a:latin typeface="Myriad Pro"/>
              </a:rPr>
              <a:t># sends a SIGKILL to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attach &lt;Container ID&gt; 		</a:t>
            </a:r>
            <a:r>
              <a:rPr lang="en-AU" altLang="en-US" sz="2000" dirty="0">
                <a:solidFill>
                  <a:schemeClr val="accent2"/>
                </a:solidFill>
                <a:latin typeface="Myriad Pro"/>
              </a:rPr>
              <a:t># will connect to a running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wait &lt;Container ID&gt;    		</a:t>
            </a:r>
            <a:r>
              <a:rPr lang="en-AU" altLang="en-US" sz="2000" dirty="0">
                <a:solidFill>
                  <a:schemeClr val="accent2"/>
                </a:solidFill>
                <a:latin typeface="Myriad Pro"/>
              </a:rPr>
              <a:t># blocks until container stops.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exec &lt;Container ID&gt;   		</a:t>
            </a:r>
            <a:r>
              <a:rPr lang="en-AU" altLang="en-US" sz="2000" dirty="0">
                <a:solidFill>
                  <a:schemeClr val="accent2"/>
                </a:solidFill>
                <a:latin typeface="Myriad Pro"/>
              </a:rPr>
              <a:t># runs a command in a running container.</a:t>
            </a:r>
          </a:p>
        </p:txBody>
      </p:sp>
      <p:sp>
        <p:nvSpPr>
          <p:cNvPr id="4" name="Rectangle 3">
            <a:extLst>
              <a:ext uri="{FF2B5EF4-FFF2-40B4-BE49-F238E27FC236}">
                <a16:creationId xmlns:a16="http://schemas.microsoft.com/office/drawing/2014/main" id="{E0BB63DB-3275-47E7-8B91-22374DADFE6C}"/>
              </a:ext>
            </a:extLst>
          </p:cNvPr>
          <p:cNvSpPr txBox="1">
            <a:spLocks/>
          </p:cNvSpPr>
          <p:nvPr/>
        </p:nvSpPr>
        <p:spPr bwMode="auto">
          <a:xfrm>
            <a:off x="563189" y="4114800"/>
            <a:ext cx="9601200" cy="27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a:t>
            </a:r>
            <a:r>
              <a:rPr lang="en-AU" altLang="en-US" sz="2000" dirty="0" err="1">
                <a:solidFill>
                  <a:srgbClr val="4A452A"/>
                </a:solidFill>
                <a:latin typeface="Myriad Pro"/>
              </a:rPr>
              <a:t>ps</a:t>
            </a:r>
            <a:r>
              <a:rPr lang="en-AU" altLang="en-US" sz="2000" dirty="0">
                <a:solidFill>
                  <a:srgbClr val="4A452A"/>
                </a:solidFill>
                <a:latin typeface="Myriad Pro"/>
              </a:rPr>
              <a:t> &lt;Container ID&gt; </a:t>
            </a:r>
            <a:r>
              <a:rPr lang="en-AU" altLang="en-US" sz="2000" dirty="0">
                <a:solidFill>
                  <a:srgbClr val="FF0000"/>
                </a:solidFill>
                <a:latin typeface="Myriad Pro"/>
              </a:rPr>
              <a:t> 	</a:t>
            </a:r>
            <a:r>
              <a:rPr lang="en-AU" altLang="en-US" sz="2000" dirty="0">
                <a:solidFill>
                  <a:schemeClr val="accent2"/>
                </a:solidFill>
                <a:latin typeface="Myriad Pro"/>
              </a:rPr>
              <a:t>	# shows running containers.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inspect &lt;Container ID&gt; 	</a:t>
            </a:r>
            <a:r>
              <a:rPr lang="en-AU" altLang="en-US" sz="2000" dirty="0">
                <a:solidFill>
                  <a:schemeClr val="accent2"/>
                </a:solidFill>
                <a:latin typeface="Myriad Pro"/>
              </a:rPr>
              <a:t># info on a container (incl. IP address).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logs &lt;Container ID&gt;   		</a:t>
            </a:r>
            <a:r>
              <a:rPr lang="en-AU" altLang="en-US" sz="2000" dirty="0">
                <a:solidFill>
                  <a:schemeClr val="accent2"/>
                </a:solidFill>
                <a:latin typeface="Myriad Pro"/>
              </a:rPr>
              <a:t># gets logs from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events &lt;Container ID&gt;  	</a:t>
            </a:r>
            <a:r>
              <a:rPr lang="en-AU" altLang="en-US" sz="2000" dirty="0">
                <a:solidFill>
                  <a:schemeClr val="accent2"/>
                </a:solidFill>
                <a:latin typeface="Myriad Pro"/>
              </a:rPr>
              <a:t># gets events from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port &lt;Container ID&gt;    </a:t>
            </a:r>
            <a:r>
              <a:rPr lang="en-AU" altLang="en-US" sz="2000" dirty="0">
                <a:solidFill>
                  <a:schemeClr val="accent2"/>
                </a:solidFill>
                <a:latin typeface="Myriad Pro"/>
              </a:rPr>
              <a:t>		# shows public facing port of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top &lt;Container ID&gt; 	    	</a:t>
            </a:r>
            <a:r>
              <a:rPr lang="en-AU" altLang="en-US" sz="2000" dirty="0">
                <a:solidFill>
                  <a:schemeClr val="accent2"/>
                </a:solidFill>
                <a:latin typeface="Myriad Pro"/>
              </a:rPr>
              <a:t># shows running processes in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diff &lt;Container ID&gt;  		</a:t>
            </a:r>
            <a:r>
              <a:rPr lang="en-AU" altLang="en-US" sz="2000" dirty="0">
                <a:solidFill>
                  <a:schemeClr val="accent2"/>
                </a:solidFill>
                <a:latin typeface="Myriad Pro"/>
              </a:rPr>
              <a:t># shows changed files in container's FS.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stats &lt;Container ID&gt;	  	</a:t>
            </a:r>
            <a:r>
              <a:rPr lang="en-AU" altLang="en-US" sz="2000" dirty="0">
                <a:solidFill>
                  <a:schemeClr val="accent2"/>
                </a:solidFill>
                <a:latin typeface="Myriad Pro"/>
              </a:rPr>
              <a:t># shows metrics, memory, </a:t>
            </a:r>
            <a:r>
              <a:rPr lang="en-AU" altLang="en-US" sz="2000" dirty="0" err="1">
                <a:solidFill>
                  <a:schemeClr val="accent2"/>
                </a:solidFill>
                <a:latin typeface="Myriad Pro"/>
              </a:rPr>
              <a:t>cpu</a:t>
            </a:r>
            <a:r>
              <a:rPr lang="en-AU" altLang="en-US" sz="2000" dirty="0">
                <a:solidFill>
                  <a:schemeClr val="accent2"/>
                </a:solidFill>
                <a:latin typeface="Myriad Pro"/>
              </a:rPr>
              <a:t>, </a:t>
            </a:r>
            <a:r>
              <a:rPr lang="en-AU" altLang="en-US" sz="2000" dirty="0" err="1">
                <a:solidFill>
                  <a:schemeClr val="accent2"/>
                </a:solidFill>
                <a:latin typeface="Myriad Pro"/>
              </a:rPr>
              <a:t>filsystem</a:t>
            </a:r>
            <a:endParaRPr lang="en-AU" altLang="en-US" sz="2000" dirty="0">
              <a:solidFill>
                <a:schemeClr val="accent2"/>
              </a:solidFill>
              <a:latin typeface="Myriad Pro"/>
            </a:endParaRPr>
          </a:p>
        </p:txBody>
      </p:sp>
    </p:spTree>
    <p:extLst>
      <p:ext uri="{BB962C8B-B14F-4D97-AF65-F5344CB8AC3E}">
        <p14:creationId xmlns:p14="http://schemas.microsoft.com/office/powerpoint/2010/main" val="86819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Containers</a:t>
            </a:r>
          </a:p>
        </p:txBody>
      </p:sp>
      <p:sp>
        <p:nvSpPr>
          <p:cNvPr id="5" name="Rectangle 3">
            <a:extLst>
              <a:ext uri="{FF2B5EF4-FFF2-40B4-BE49-F238E27FC236}">
                <a16:creationId xmlns:a16="http://schemas.microsoft.com/office/drawing/2014/main" id="{479EC8A7-30B7-448C-93A4-3447ED3714E9}"/>
              </a:ext>
            </a:extLst>
          </p:cNvPr>
          <p:cNvSpPr txBox="1">
            <a:spLocks/>
          </p:cNvSpPr>
          <p:nvPr/>
        </p:nvSpPr>
        <p:spPr bwMode="auto">
          <a:xfrm>
            <a:off x="563189" y="990600"/>
            <a:ext cx="11065622" cy="523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Run a container interactively</a:t>
            </a:r>
          </a:p>
          <a:p>
            <a:pPr>
              <a:lnSpc>
                <a:spcPct val="90000"/>
              </a:lnSpc>
              <a:spcAft>
                <a:spcPts val="600"/>
              </a:spcAft>
              <a:buSzPct val="60000"/>
              <a:buFont typeface="Wingdings" panose="05000000000000000000" pitchFamily="2" charset="2"/>
              <a:buNone/>
            </a:pPr>
            <a:r>
              <a:rPr lang="en-AU" altLang="en-US" dirty="0">
                <a:latin typeface="Myriad Pro"/>
              </a:rPr>
              <a:t>$ docker run -it --rm ubuntu</a:t>
            </a: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Run a container in the background</a:t>
            </a:r>
          </a:p>
          <a:p>
            <a:pPr>
              <a:lnSpc>
                <a:spcPct val="90000"/>
              </a:lnSpc>
              <a:spcAft>
                <a:spcPts val="600"/>
              </a:spcAft>
              <a:buSzPct val="60000"/>
              <a:buFont typeface="Wingdings" panose="05000000000000000000" pitchFamily="2" charset="2"/>
              <a:buNone/>
            </a:pPr>
            <a:r>
              <a:rPr lang="en-AU" altLang="en-US" dirty="0">
                <a:latin typeface="Myriad Pro"/>
              </a:rPr>
              <a:t>$ docker run -d </a:t>
            </a:r>
            <a:r>
              <a:rPr lang="en-AU" altLang="en-US" dirty="0" err="1">
                <a:latin typeface="Myriad Pro"/>
              </a:rPr>
              <a:t>hadoop</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container port 80 on a random port on the Host</a:t>
            </a:r>
          </a:p>
          <a:p>
            <a:pPr>
              <a:lnSpc>
                <a:spcPct val="90000"/>
              </a:lnSpc>
              <a:spcAft>
                <a:spcPts val="600"/>
              </a:spcAft>
              <a:buSzPct val="60000"/>
            </a:pPr>
            <a:r>
              <a:rPr lang="en-AU" altLang="en-US" dirty="0">
                <a:latin typeface="Myriad Pro"/>
              </a:rPr>
              <a:t>$ docker run -p 80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container port 80 on port 8080 on the Host</a:t>
            </a:r>
          </a:p>
          <a:p>
            <a:pPr>
              <a:lnSpc>
                <a:spcPct val="90000"/>
              </a:lnSpc>
              <a:spcAft>
                <a:spcPts val="600"/>
              </a:spcAft>
              <a:buSzPct val="60000"/>
              <a:buFont typeface="Wingdings" panose="05000000000000000000" pitchFamily="2" charset="2"/>
              <a:buNone/>
            </a:pPr>
            <a:r>
              <a:rPr lang="en-AU" altLang="en-US" dirty="0">
                <a:latin typeface="Myriad Pro"/>
              </a:rPr>
              <a:t>$ docker run -p 8080:80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container port 80 on port 8080 on the localhost interface on the Host</a:t>
            </a:r>
          </a:p>
          <a:p>
            <a:pPr>
              <a:lnSpc>
                <a:spcPct val="90000"/>
              </a:lnSpc>
              <a:spcAft>
                <a:spcPts val="600"/>
              </a:spcAft>
              <a:buSzPct val="60000"/>
            </a:pPr>
            <a:r>
              <a:rPr lang="en-AU" altLang="en-US" dirty="0">
                <a:latin typeface="Myriad Pro"/>
              </a:rPr>
              <a:t>$ docker run -p 127.0.0.1:8080:80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all </a:t>
            </a:r>
            <a:r>
              <a:rPr lang="en-AU" altLang="en-US" dirty="0" err="1">
                <a:solidFill>
                  <a:schemeClr val="accent2"/>
                </a:solidFill>
                <a:latin typeface="Corbel" panose="020B0503020204020204" pitchFamily="34" charset="0"/>
              </a:rPr>
              <a:t>EXPOSEd</a:t>
            </a:r>
            <a:r>
              <a:rPr lang="en-AU" altLang="en-US" dirty="0">
                <a:solidFill>
                  <a:schemeClr val="accent2"/>
                </a:solidFill>
                <a:latin typeface="Corbel" panose="020B0503020204020204" pitchFamily="34" charset="0"/>
              </a:rPr>
              <a:t> ports from the container on random ports on the Host</a:t>
            </a:r>
          </a:p>
          <a:p>
            <a:pPr>
              <a:lnSpc>
                <a:spcPct val="90000"/>
              </a:lnSpc>
              <a:spcAft>
                <a:spcPts val="600"/>
              </a:spcAft>
              <a:buSzPct val="60000"/>
              <a:buFont typeface="Wingdings" panose="05000000000000000000" pitchFamily="2" charset="2"/>
              <a:buNone/>
            </a:pPr>
            <a:r>
              <a:rPr lang="en-AU" altLang="en-US" dirty="0">
                <a:latin typeface="Myriad Pro"/>
              </a:rPr>
              <a:t>$ docker run -P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endParaRPr lang="en-AU" altLang="en-US" dirty="0">
              <a:latin typeface="Corbel" panose="020B0503020204020204" pitchFamily="34" charset="0"/>
            </a:endParaRPr>
          </a:p>
        </p:txBody>
      </p:sp>
    </p:spTree>
    <p:extLst>
      <p:ext uri="{BB962C8B-B14F-4D97-AF65-F5344CB8AC3E}">
        <p14:creationId xmlns:p14="http://schemas.microsoft.com/office/powerpoint/2010/main" val="645690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Containers</a:t>
            </a:r>
          </a:p>
        </p:txBody>
      </p:sp>
      <p:sp>
        <p:nvSpPr>
          <p:cNvPr id="2" name="Rectangle 1">
            <a:extLst>
              <a:ext uri="{FF2B5EF4-FFF2-40B4-BE49-F238E27FC236}">
                <a16:creationId xmlns:a16="http://schemas.microsoft.com/office/drawing/2014/main" id="{D602E485-6C60-49E9-8B71-95BCDEFD4764}"/>
              </a:ext>
            </a:extLst>
          </p:cNvPr>
          <p:cNvSpPr/>
          <p:nvPr/>
        </p:nvSpPr>
        <p:spPr>
          <a:xfrm>
            <a:off x="563188" y="1113636"/>
            <a:ext cx="9952411" cy="3268587"/>
          </a:xfrm>
          <a:prstGeom prst="rect">
            <a:avLst/>
          </a:prstGeom>
        </p:spPr>
        <p:txBody>
          <a:bodyPr wrap="square">
            <a:spAutoFit/>
          </a:bodyPr>
          <a:lstStyle/>
          <a:p>
            <a:pPr>
              <a:lnSpc>
                <a:spcPct val="90000"/>
              </a:lnSpc>
              <a:spcBef>
                <a:spcPct val="20000"/>
              </a:spcBef>
              <a:buSzPct val="60000"/>
              <a:buFont typeface="Wingdings" panose="05000000000000000000" pitchFamily="2" charset="2"/>
              <a:buNone/>
            </a:pPr>
            <a:r>
              <a:rPr lang="en-AU" altLang="en-US" sz="2400" dirty="0">
                <a:solidFill>
                  <a:schemeClr val="accent2"/>
                </a:solidFill>
                <a:latin typeface="Corbel" panose="020B0503020204020204" pitchFamily="34" charset="0"/>
              </a:rPr>
              <a:t># Limit the amount of memory</a:t>
            </a:r>
          </a:p>
          <a:p>
            <a:pPr>
              <a:lnSpc>
                <a:spcPct val="90000"/>
              </a:lnSpc>
              <a:spcBef>
                <a:spcPct val="20000"/>
              </a:spcBef>
              <a:buSzPct val="60000"/>
              <a:buFont typeface="Wingdings" panose="05000000000000000000" pitchFamily="2" charset="2"/>
              <a:buNone/>
            </a:pPr>
            <a:r>
              <a:rPr lang="en-AU" altLang="en-US" sz="2400" dirty="0">
                <a:latin typeface="Myriad Pro" pitchFamily="2" charset="0"/>
                <a:ea typeface="MS PGothic" panose="020B0600070205080204" pitchFamily="34" charset="-128"/>
              </a:rPr>
              <a:t>$ docker run -m 256m </a:t>
            </a:r>
            <a:r>
              <a:rPr lang="en-AU" altLang="en-US" sz="2400" dirty="0" err="1">
                <a:latin typeface="Myriad Pro" pitchFamily="2" charset="0"/>
                <a:ea typeface="MS PGothic" panose="020B0600070205080204" pitchFamily="34" charset="-128"/>
              </a:rPr>
              <a:t>yourapp</a:t>
            </a:r>
            <a:endParaRPr lang="en-AU" altLang="en-US" sz="2400" dirty="0">
              <a:latin typeface="Myriad Pro" pitchFamily="2" charset="0"/>
              <a:ea typeface="MS PGothic" panose="020B0600070205080204" pitchFamily="34" charset="-128"/>
            </a:endParaRPr>
          </a:p>
          <a:p>
            <a:pPr>
              <a:lnSpc>
                <a:spcPct val="90000"/>
              </a:lnSpc>
              <a:spcBef>
                <a:spcPct val="20000"/>
              </a:spcBef>
              <a:buSzPct val="60000"/>
              <a:buFont typeface="Wingdings" panose="05000000000000000000" pitchFamily="2" charset="2"/>
              <a:buNone/>
            </a:pPr>
            <a:endParaRPr lang="en-AU" altLang="en-US" sz="2400" dirty="0">
              <a:solidFill>
                <a:srgbClr val="FF0000"/>
              </a:solidFill>
              <a:latin typeface="Corbel" panose="020B0503020204020204" pitchFamily="34" charset="0"/>
            </a:endParaRPr>
          </a:p>
          <a:p>
            <a:pPr>
              <a:lnSpc>
                <a:spcPct val="90000"/>
              </a:lnSpc>
              <a:spcBef>
                <a:spcPct val="20000"/>
              </a:spcBef>
              <a:buSzPct val="60000"/>
              <a:buFont typeface="Wingdings" panose="05000000000000000000" pitchFamily="2" charset="2"/>
              <a:buNone/>
            </a:pPr>
            <a:r>
              <a:rPr lang="en-AU" altLang="en-US" sz="2400" dirty="0">
                <a:solidFill>
                  <a:schemeClr val="accent2"/>
                </a:solidFill>
                <a:latin typeface="Corbel" panose="020B0503020204020204" pitchFamily="34" charset="0"/>
              </a:rPr>
              <a:t># Limit the number of shares of the CPU this process uses (out of 1024)</a:t>
            </a:r>
          </a:p>
          <a:p>
            <a:pPr>
              <a:lnSpc>
                <a:spcPct val="90000"/>
              </a:lnSpc>
              <a:spcBef>
                <a:spcPct val="20000"/>
              </a:spcBef>
              <a:buSzPct val="60000"/>
            </a:pPr>
            <a:r>
              <a:rPr lang="en-AU" altLang="en-US" sz="2400" dirty="0">
                <a:latin typeface="Myriad Pro" pitchFamily="2" charset="0"/>
                <a:ea typeface="MS PGothic" panose="020B0600070205080204" pitchFamily="34" charset="-128"/>
              </a:rPr>
              <a:t>$ docker run --</a:t>
            </a:r>
            <a:r>
              <a:rPr lang="en-AU" altLang="en-US" sz="2400" dirty="0" err="1">
                <a:latin typeface="Myriad Pro" pitchFamily="2" charset="0"/>
                <a:ea typeface="MS PGothic" panose="020B0600070205080204" pitchFamily="34" charset="-128"/>
              </a:rPr>
              <a:t>cpu</a:t>
            </a:r>
            <a:r>
              <a:rPr lang="en-AU" altLang="en-US" sz="2400" dirty="0">
                <a:latin typeface="Myriad Pro" pitchFamily="2" charset="0"/>
                <a:ea typeface="MS PGothic" panose="020B0600070205080204" pitchFamily="34" charset="-128"/>
              </a:rPr>
              <a:t>-shares 512 </a:t>
            </a:r>
            <a:r>
              <a:rPr lang="en-AU" altLang="en-US" sz="2400" dirty="0" err="1">
                <a:latin typeface="Myriad Pro" pitchFamily="2" charset="0"/>
                <a:ea typeface="MS PGothic" panose="020B0600070205080204" pitchFamily="34" charset="-128"/>
              </a:rPr>
              <a:t>mypp</a:t>
            </a:r>
            <a:endParaRPr lang="en-AU" altLang="en-US" sz="2400" dirty="0">
              <a:latin typeface="Myriad Pro" pitchFamily="2" charset="0"/>
              <a:ea typeface="MS PGothic" panose="020B0600070205080204" pitchFamily="34" charset="-128"/>
            </a:endParaRPr>
          </a:p>
          <a:p>
            <a:pPr>
              <a:lnSpc>
                <a:spcPct val="90000"/>
              </a:lnSpc>
              <a:spcBef>
                <a:spcPct val="20000"/>
              </a:spcBef>
              <a:buSzPct val="60000"/>
              <a:buFont typeface="Wingdings" panose="05000000000000000000" pitchFamily="2" charset="2"/>
              <a:buNone/>
            </a:pPr>
            <a:endParaRPr lang="en-AU" altLang="en-US" sz="2400" dirty="0">
              <a:solidFill>
                <a:srgbClr val="FF0000"/>
              </a:solidFill>
              <a:latin typeface="Corbel" panose="020B0503020204020204" pitchFamily="34" charset="0"/>
            </a:endParaRPr>
          </a:p>
          <a:p>
            <a:pPr>
              <a:lnSpc>
                <a:spcPct val="90000"/>
              </a:lnSpc>
              <a:spcBef>
                <a:spcPct val="20000"/>
              </a:spcBef>
              <a:buSzPct val="60000"/>
              <a:buFont typeface="Wingdings" panose="05000000000000000000" pitchFamily="2" charset="2"/>
              <a:buNone/>
            </a:pPr>
            <a:r>
              <a:rPr lang="en-AU" altLang="en-US" sz="2400" dirty="0">
                <a:solidFill>
                  <a:schemeClr val="accent2"/>
                </a:solidFill>
                <a:latin typeface="Corbel" panose="020B0503020204020204" pitchFamily="34" charset="0"/>
              </a:rPr>
              <a:t># Change the user for the process to www instead of root (good for security)</a:t>
            </a:r>
          </a:p>
          <a:p>
            <a:pPr eaLnBrk="0" fontAlgn="base" hangingPunct="0">
              <a:lnSpc>
                <a:spcPct val="90000"/>
              </a:lnSpc>
              <a:spcBef>
                <a:spcPct val="20000"/>
              </a:spcBef>
              <a:spcAft>
                <a:spcPct val="0"/>
              </a:spcAft>
              <a:buSzPct val="60000"/>
            </a:pPr>
            <a:r>
              <a:rPr lang="en-AU" altLang="en-US" sz="2400" dirty="0">
                <a:latin typeface="Myriad Pro" pitchFamily="2" charset="0"/>
                <a:ea typeface="MS PGothic" panose="020B0600070205080204" pitchFamily="34" charset="-128"/>
              </a:rPr>
              <a:t>$ docker run -u=www </a:t>
            </a:r>
            <a:r>
              <a:rPr lang="en-AU" altLang="en-US" sz="2400" dirty="0" err="1">
                <a:latin typeface="Myriad Pro" pitchFamily="2" charset="0"/>
                <a:ea typeface="MS PGothic" panose="020B0600070205080204" pitchFamily="34" charset="-128"/>
              </a:rPr>
              <a:t>nginx</a:t>
            </a:r>
            <a:endParaRPr lang="en-AU" altLang="en-US" sz="2400" dirty="0">
              <a:latin typeface="Myriad Pro" pitchFamily="2" charset="0"/>
              <a:ea typeface="MS PGothic" panose="020B0600070205080204" pitchFamily="34" charset="-128"/>
            </a:endParaRPr>
          </a:p>
        </p:txBody>
      </p:sp>
    </p:spTree>
    <p:extLst>
      <p:ext uri="{BB962C8B-B14F-4D97-AF65-F5344CB8AC3E}">
        <p14:creationId xmlns:p14="http://schemas.microsoft.com/office/powerpoint/2010/main" val="3919937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Volumes</a:t>
            </a:r>
          </a:p>
        </p:txBody>
      </p:sp>
      <p:sp>
        <p:nvSpPr>
          <p:cNvPr id="4" name="Rectangle 3">
            <a:extLst>
              <a:ext uri="{FF2B5EF4-FFF2-40B4-BE49-F238E27FC236}">
                <a16:creationId xmlns:a16="http://schemas.microsoft.com/office/drawing/2014/main" id="{F4D79FA7-4FB0-4718-A743-9AE6626145ED}"/>
              </a:ext>
            </a:extLst>
          </p:cNvPr>
          <p:cNvSpPr txBox="1">
            <a:spLocks/>
          </p:cNvSpPr>
          <p:nvPr/>
        </p:nvSpPr>
        <p:spPr bwMode="auto">
          <a:xfrm>
            <a:off x="563188" y="1131221"/>
            <a:ext cx="1127125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new </a:t>
            </a:r>
            <a:r>
              <a:rPr lang="en-AU" altLang="en-US" dirty="0" err="1">
                <a:solidFill>
                  <a:schemeClr val="accent2"/>
                </a:solidFill>
                <a:latin typeface="Myriad Pro" pitchFamily="2" charset="0"/>
              </a:rPr>
              <a:t>nginx</a:t>
            </a:r>
            <a:r>
              <a:rPr lang="en-AU" altLang="en-US" dirty="0">
                <a:solidFill>
                  <a:schemeClr val="accent2"/>
                </a:solidFill>
                <a:latin typeface="Myriad Pro" pitchFamily="2" charset="0"/>
              </a:rPr>
              <a:t> container with /var/log as a volume (created)</a:t>
            </a:r>
          </a:p>
          <a:p>
            <a:pPr>
              <a:lnSpc>
                <a:spcPct val="90000"/>
              </a:lnSpc>
              <a:spcBef>
                <a:spcPct val="20000"/>
              </a:spcBef>
              <a:buSzPct val="60000"/>
              <a:buFont typeface="Wingdings" panose="05000000000000000000" pitchFamily="2" charset="2"/>
              <a:buNone/>
            </a:pPr>
            <a:r>
              <a:rPr lang="en-AU" altLang="en-US" dirty="0">
                <a:latin typeface="Myriad Pro" pitchFamily="2" charset="0"/>
              </a:rPr>
              <a:t>$ docker run  -v /var/log </a:t>
            </a:r>
            <a:r>
              <a:rPr lang="en-AU" altLang="en-US" dirty="0" err="1">
                <a:latin typeface="Myriad Pro" pitchFamily="2" charset="0"/>
              </a:rPr>
              <a:t>nginx</a:t>
            </a:r>
            <a:endParaRPr lang="en-AU" altLang="en-US" dirty="0">
              <a:latin typeface="Myriad Pro" pitchFamily="2" charset="0"/>
            </a:endParaRPr>
          </a:p>
          <a:p>
            <a:pPr>
              <a:lnSpc>
                <a:spcPct val="90000"/>
              </a:lnSpc>
              <a:spcBef>
                <a:spcPct val="20000"/>
              </a:spcBef>
              <a:buSzPct val="60000"/>
              <a:buFont typeface="Wingdings" panose="05000000000000000000" pitchFamily="2" charset="2"/>
              <a:buNone/>
            </a:pPr>
            <a:endParaRPr lang="en-AU" altLang="en-US" dirty="0">
              <a:latin typeface="Myriad Pro" pitchFamily="2" charset="0"/>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new </a:t>
            </a:r>
            <a:r>
              <a:rPr lang="en-AU" altLang="en-US" dirty="0" err="1">
                <a:solidFill>
                  <a:schemeClr val="accent2"/>
                </a:solidFill>
                <a:latin typeface="Myriad Pro" pitchFamily="2" charset="0"/>
              </a:rPr>
              <a:t>nginx</a:t>
            </a:r>
            <a:r>
              <a:rPr lang="en-AU" altLang="en-US" dirty="0">
                <a:solidFill>
                  <a:schemeClr val="accent2"/>
                </a:solidFill>
                <a:latin typeface="Myriad Pro" pitchFamily="2" charset="0"/>
              </a:rPr>
              <a:t> container with /var/log as a volume mapped to /</a:t>
            </a:r>
            <a:r>
              <a:rPr lang="en-AU" altLang="en-US" dirty="0" err="1">
                <a:solidFill>
                  <a:schemeClr val="accent2"/>
                </a:solidFill>
                <a:latin typeface="Myriad Pro" pitchFamily="2" charset="0"/>
              </a:rPr>
              <a:t>tmp</a:t>
            </a:r>
            <a:r>
              <a:rPr lang="en-AU" altLang="en-US" dirty="0">
                <a:solidFill>
                  <a:schemeClr val="accent2"/>
                </a:solidFill>
                <a:latin typeface="Myriad Pro" pitchFamily="2" charset="0"/>
              </a:rPr>
              <a:t> on Host</a:t>
            </a:r>
          </a:p>
          <a:p>
            <a:pPr>
              <a:lnSpc>
                <a:spcPct val="90000"/>
              </a:lnSpc>
              <a:spcBef>
                <a:spcPct val="20000"/>
              </a:spcBef>
              <a:buSzPct val="60000"/>
              <a:buFont typeface="Wingdings" panose="05000000000000000000" pitchFamily="2" charset="2"/>
              <a:buNone/>
            </a:pPr>
            <a:r>
              <a:rPr lang="en-AU" altLang="en-US" dirty="0">
                <a:solidFill>
                  <a:srgbClr val="000000"/>
                </a:solidFill>
                <a:latin typeface="Myriad Pro" pitchFamily="2" charset="0"/>
              </a:rPr>
              <a:t>$ docker run -v /</a:t>
            </a:r>
            <a:r>
              <a:rPr lang="en-AU" altLang="en-US" dirty="0" err="1">
                <a:solidFill>
                  <a:srgbClr val="000000"/>
                </a:solidFill>
                <a:latin typeface="Myriad Pro" pitchFamily="2" charset="0"/>
              </a:rPr>
              <a:t>tmp</a:t>
            </a:r>
            <a:r>
              <a:rPr lang="en-AU" altLang="en-US" dirty="0">
                <a:solidFill>
                  <a:srgbClr val="000000"/>
                </a:solidFill>
                <a:latin typeface="Myriad Pro" pitchFamily="2" charset="0"/>
              </a:rPr>
              <a:t>:/var/log </a:t>
            </a:r>
            <a:r>
              <a:rPr lang="en-AU" altLang="en-US" dirty="0" err="1">
                <a:solidFill>
                  <a:srgbClr val="000000"/>
                </a:solidFill>
                <a:latin typeface="Myriad Pro" pitchFamily="2" charset="0"/>
              </a:rPr>
              <a:t>nginx</a:t>
            </a: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a:t>
            </a:r>
            <a:r>
              <a:rPr lang="en-AU" altLang="en-US" dirty="0" err="1">
                <a:solidFill>
                  <a:schemeClr val="accent2"/>
                </a:solidFill>
                <a:latin typeface="Myriad Pro" pitchFamily="2" charset="0"/>
              </a:rPr>
              <a:t>db</a:t>
            </a:r>
            <a:r>
              <a:rPr lang="en-AU" altLang="en-US" dirty="0">
                <a:solidFill>
                  <a:schemeClr val="accent2"/>
                </a:solidFill>
                <a:latin typeface="Myriad Pro" pitchFamily="2" charset="0"/>
              </a:rPr>
              <a:t> container</a:t>
            </a:r>
          </a:p>
          <a:p>
            <a:pPr>
              <a:lnSpc>
                <a:spcPct val="90000"/>
              </a:lnSpc>
              <a:spcBef>
                <a:spcPct val="20000"/>
              </a:spcBef>
              <a:buSzPct val="60000"/>
              <a:buFont typeface="Wingdings" panose="05000000000000000000" pitchFamily="2" charset="2"/>
              <a:buNone/>
            </a:pPr>
            <a:r>
              <a:rPr lang="en-AU" altLang="en-US" dirty="0">
                <a:solidFill>
                  <a:srgbClr val="000000"/>
                </a:solidFill>
                <a:latin typeface="Myriad Pro" pitchFamily="2" charset="0"/>
              </a:rPr>
              <a:t>$ docker run -v /var/lib/</a:t>
            </a:r>
            <a:r>
              <a:rPr lang="en-AU" altLang="en-US" dirty="0" err="1">
                <a:solidFill>
                  <a:srgbClr val="000000"/>
                </a:solidFill>
                <a:latin typeface="Myriad Pro" pitchFamily="2" charset="0"/>
              </a:rPr>
              <a:t>postgresql</a:t>
            </a:r>
            <a:r>
              <a:rPr lang="en-AU" altLang="en-US" dirty="0">
                <a:solidFill>
                  <a:srgbClr val="000000"/>
                </a:solidFill>
                <a:latin typeface="Myriad Pro" pitchFamily="2" charset="0"/>
              </a:rPr>
              <a:t>/data --name </a:t>
            </a:r>
            <a:r>
              <a:rPr lang="en-AU" altLang="en-US" dirty="0" err="1">
                <a:solidFill>
                  <a:srgbClr val="000000"/>
                </a:solidFill>
                <a:latin typeface="Myriad Pro" pitchFamily="2" charset="0"/>
              </a:rPr>
              <a:t>mydb</a:t>
            </a:r>
            <a:r>
              <a:rPr lang="en-AU" altLang="en-US" dirty="0">
                <a:solidFill>
                  <a:srgbClr val="000000"/>
                </a:solidFill>
                <a:latin typeface="Myriad Pro" pitchFamily="2" charset="0"/>
              </a:rPr>
              <a:t> </a:t>
            </a:r>
            <a:r>
              <a:rPr lang="en-AU" altLang="en-US" dirty="0" err="1">
                <a:solidFill>
                  <a:srgbClr val="000000"/>
                </a:solidFill>
                <a:latin typeface="Myriad Pro" pitchFamily="2" charset="0"/>
              </a:rPr>
              <a:t>postgres</a:t>
            </a: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backup container with the volumes taken from the </a:t>
            </a:r>
            <a:r>
              <a:rPr lang="en-AU" altLang="en-US" dirty="0" err="1">
                <a:solidFill>
                  <a:schemeClr val="accent2"/>
                </a:solidFill>
                <a:latin typeface="Myriad Pro" pitchFamily="2" charset="0"/>
              </a:rPr>
              <a:t>mydb</a:t>
            </a:r>
            <a:r>
              <a:rPr lang="en-AU" altLang="en-US" dirty="0">
                <a:solidFill>
                  <a:schemeClr val="accent2"/>
                </a:solidFill>
                <a:latin typeface="Myriad Pro" pitchFamily="2" charset="0"/>
              </a:rPr>
              <a:t> container</a:t>
            </a:r>
          </a:p>
          <a:p>
            <a:pPr>
              <a:lnSpc>
                <a:spcPct val="90000"/>
              </a:lnSpc>
              <a:spcBef>
                <a:spcPct val="20000"/>
              </a:spcBef>
              <a:buSzPct val="60000"/>
              <a:buFont typeface="Wingdings" panose="05000000000000000000" pitchFamily="2" charset="2"/>
              <a:buNone/>
            </a:pPr>
            <a:r>
              <a:rPr lang="en-AU" altLang="en-US" dirty="0">
                <a:solidFill>
                  <a:srgbClr val="000000"/>
                </a:solidFill>
                <a:latin typeface="Myriad Pro" pitchFamily="2" charset="0"/>
              </a:rPr>
              <a:t>$ docker run --volumes-from </a:t>
            </a:r>
            <a:r>
              <a:rPr lang="en-AU" altLang="en-US" dirty="0" err="1">
                <a:solidFill>
                  <a:srgbClr val="000000"/>
                </a:solidFill>
                <a:latin typeface="Myriad Pro" pitchFamily="2" charset="0"/>
              </a:rPr>
              <a:t>mydb</a:t>
            </a:r>
            <a:r>
              <a:rPr lang="en-AU" altLang="en-US" dirty="0">
                <a:solidFill>
                  <a:srgbClr val="000000"/>
                </a:solidFill>
                <a:latin typeface="Myriad Pro" pitchFamily="2" charset="0"/>
              </a:rPr>
              <a:t> backup</a:t>
            </a:r>
          </a:p>
        </p:txBody>
      </p:sp>
    </p:spTree>
    <p:extLst>
      <p:ext uri="{BB962C8B-B14F-4D97-AF65-F5344CB8AC3E}">
        <p14:creationId xmlns:p14="http://schemas.microsoft.com/office/powerpoint/2010/main" val="42971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940079"/>
          </a:xfrm>
        </p:spPr>
        <p:txBody>
          <a:bodyPr anchor="t">
            <a:normAutofit/>
          </a:bodyPr>
          <a:lstStyle/>
          <a:p>
            <a:r>
              <a:rPr lang="en" sz="4400" b="0" dirty="0">
                <a:latin typeface="Myriad Pro"/>
                <a:sym typeface="Arial"/>
              </a:rPr>
              <a:t>The New challenge of Distributed Apps</a:t>
            </a:r>
            <a:endParaRPr lang="en-US" sz="4400" b="0" dirty="0">
              <a:latin typeface="Myriad Pro"/>
            </a:endParaRPr>
          </a:p>
        </p:txBody>
      </p:sp>
      <p:grpSp>
        <p:nvGrpSpPr>
          <p:cNvPr id="8" name="Group 7">
            <a:extLst>
              <a:ext uri="{FF2B5EF4-FFF2-40B4-BE49-F238E27FC236}">
                <a16:creationId xmlns:a16="http://schemas.microsoft.com/office/drawing/2014/main" id="{7C28EE9F-6D85-49AA-9FBC-50526E090E84}"/>
              </a:ext>
            </a:extLst>
          </p:cNvPr>
          <p:cNvGrpSpPr/>
          <p:nvPr/>
        </p:nvGrpSpPr>
        <p:grpSpPr>
          <a:xfrm>
            <a:off x="138546" y="1113636"/>
            <a:ext cx="11565980" cy="5024733"/>
            <a:chOff x="19126" y="1215786"/>
            <a:chExt cx="11963682" cy="5358367"/>
          </a:xfrm>
        </p:grpSpPr>
        <p:sp>
          <p:nvSpPr>
            <p:cNvPr id="9" name="Line 1">
              <a:extLst>
                <a:ext uri="{FF2B5EF4-FFF2-40B4-BE49-F238E27FC236}">
                  <a16:creationId xmlns:a16="http://schemas.microsoft.com/office/drawing/2014/main" id="{1772B7AD-6673-4D9E-84FC-996433D06C1B}"/>
                </a:ext>
              </a:extLst>
            </p:cNvPr>
            <p:cNvSpPr>
              <a:spLocks noChangeShapeType="1"/>
            </p:cNvSpPr>
            <p:nvPr/>
          </p:nvSpPr>
          <p:spPr bwMode="auto">
            <a:xfrm>
              <a:off x="555476" y="4115877"/>
              <a:ext cx="10788650" cy="794"/>
            </a:xfrm>
            <a:prstGeom prst="line">
              <a:avLst/>
            </a:prstGeom>
            <a:noFill/>
            <a:ln w="63500" cap="flat">
              <a:solidFill>
                <a:srgbClr val="394D54"/>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394D54"/>
                </a:solidFill>
                <a:effectLst/>
                <a:uLnTx/>
                <a:uFillTx/>
                <a:latin typeface="Calibri"/>
              </a:endParaRPr>
            </a:p>
          </p:txBody>
        </p:sp>
        <p:sp>
          <p:nvSpPr>
            <p:cNvPr id="10" name="Rectangle 2">
              <a:extLst>
                <a:ext uri="{FF2B5EF4-FFF2-40B4-BE49-F238E27FC236}">
                  <a16:creationId xmlns:a16="http://schemas.microsoft.com/office/drawing/2014/main" id="{541291F1-36E7-4262-A41A-73F8C74A0958}"/>
                </a:ext>
              </a:extLst>
            </p:cNvPr>
            <p:cNvSpPr>
              <a:spLocks/>
            </p:cNvSpPr>
            <p:nvPr/>
          </p:nvSpPr>
          <p:spPr bwMode="auto">
            <a:xfrm>
              <a:off x="2151480" y="1630933"/>
              <a:ext cx="1447541"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Static website</a:t>
              </a:r>
            </a:p>
          </p:txBody>
        </p:sp>
        <p:sp>
          <p:nvSpPr>
            <p:cNvPr id="11" name="Rectangle 3">
              <a:extLst>
                <a:ext uri="{FF2B5EF4-FFF2-40B4-BE49-F238E27FC236}">
                  <a16:creationId xmlns:a16="http://schemas.microsoft.com/office/drawing/2014/main" id="{05B5686A-48C0-45E7-BF89-C948CA278850}"/>
                </a:ext>
              </a:extLst>
            </p:cNvPr>
            <p:cNvSpPr>
              <a:spLocks/>
            </p:cNvSpPr>
            <p:nvPr/>
          </p:nvSpPr>
          <p:spPr bwMode="auto">
            <a:xfrm>
              <a:off x="5612557" y="2465266"/>
              <a:ext cx="1530448"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94D54"/>
                  </a:solidFill>
                  <a:effectLst/>
                  <a:uLnTx/>
                  <a:uFillTx/>
                  <a:latin typeface="Myriad Pro"/>
                  <a:ea typeface="Gill Sans" charset="0"/>
                  <a:cs typeface="Gill Sans" charset="0"/>
                </a:rPr>
                <a:t>Web frontend </a:t>
              </a:r>
            </a:p>
          </p:txBody>
        </p:sp>
        <p:sp>
          <p:nvSpPr>
            <p:cNvPr id="12" name="Rectangle 4">
              <a:extLst>
                <a:ext uri="{FF2B5EF4-FFF2-40B4-BE49-F238E27FC236}">
                  <a16:creationId xmlns:a16="http://schemas.microsoft.com/office/drawing/2014/main" id="{820EDEA0-1957-4E5C-9675-EE135ED48716}"/>
                </a:ext>
              </a:extLst>
            </p:cNvPr>
            <p:cNvSpPr>
              <a:spLocks/>
            </p:cNvSpPr>
            <p:nvPr/>
          </p:nvSpPr>
          <p:spPr bwMode="auto">
            <a:xfrm>
              <a:off x="5298587" y="1278788"/>
              <a:ext cx="842327"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94D54"/>
                  </a:solidFill>
                  <a:effectLst/>
                  <a:uLnTx/>
                  <a:uFillTx/>
                  <a:latin typeface="Myriad Pro"/>
                  <a:ea typeface="Gill Sans" charset="0"/>
                  <a:cs typeface="Gill Sans" charset="0"/>
                </a:rPr>
                <a:t>User DB</a:t>
              </a:r>
            </a:p>
          </p:txBody>
        </p:sp>
        <p:sp>
          <p:nvSpPr>
            <p:cNvPr id="13" name="Rectangle 5">
              <a:extLst>
                <a:ext uri="{FF2B5EF4-FFF2-40B4-BE49-F238E27FC236}">
                  <a16:creationId xmlns:a16="http://schemas.microsoft.com/office/drawing/2014/main" id="{5BE47990-1A31-463A-A1F5-6838638C69FD}"/>
                </a:ext>
              </a:extLst>
            </p:cNvPr>
            <p:cNvSpPr>
              <a:spLocks/>
            </p:cNvSpPr>
            <p:nvPr/>
          </p:nvSpPr>
          <p:spPr bwMode="auto">
            <a:xfrm>
              <a:off x="7378525" y="1697868"/>
              <a:ext cx="698071"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Queue</a:t>
              </a:r>
            </a:p>
          </p:txBody>
        </p:sp>
        <p:sp>
          <p:nvSpPr>
            <p:cNvPr id="14" name="Rectangle 6">
              <a:extLst>
                <a:ext uri="{FF2B5EF4-FFF2-40B4-BE49-F238E27FC236}">
                  <a16:creationId xmlns:a16="http://schemas.microsoft.com/office/drawing/2014/main" id="{756D1712-F257-4A15-87C9-4CDB366625DE}"/>
                </a:ext>
              </a:extLst>
            </p:cNvPr>
            <p:cNvSpPr>
              <a:spLocks/>
            </p:cNvSpPr>
            <p:nvPr/>
          </p:nvSpPr>
          <p:spPr bwMode="auto">
            <a:xfrm>
              <a:off x="8760710" y="1700959"/>
              <a:ext cx="1304944"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Analytics DB</a:t>
              </a:r>
            </a:p>
          </p:txBody>
        </p:sp>
        <p:sp>
          <p:nvSpPr>
            <p:cNvPr id="15" name="Rectangle 7">
              <a:extLst>
                <a:ext uri="{FF2B5EF4-FFF2-40B4-BE49-F238E27FC236}">
                  <a16:creationId xmlns:a16="http://schemas.microsoft.com/office/drawing/2014/main" id="{8DD6F56B-D1B8-4531-A62C-D8C329048A0F}"/>
                </a:ext>
              </a:extLst>
            </p:cNvPr>
            <p:cNvSpPr>
              <a:spLocks/>
            </p:cNvSpPr>
            <p:nvPr/>
          </p:nvSpPr>
          <p:spPr bwMode="auto">
            <a:xfrm>
              <a:off x="1840697" y="2592008"/>
              <a:ext cx="2148928"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Background workers</a:t>
              </a:r>
            </a:p>
          </p:txBody>
        </p:sp>
        <p:sp>
          <p:nvSpPr>
            <p:cNvPr id="16" name="Rectangle 8">
              <a:extLst>
                <a:ext uri="{FF2B5EF4-FFF2-40B4-BE49-F238E27FC236}">
                  <a16:creationId xmlns:a16="http://schemas.microsoft.com/office/drawing/2014/main" id="{B18A71E2-7A2D-4EFE-9862-CE1586AF9272}"/>
                </a:ext>
              </a:extLst>
            </p:cNvPr>
            <p:cNvSpPr>
              <a:spLocks/>
            </p:cNvSpPr>
            <p:nvPr/>
          </p:nvSpPr>
          <p:spPr bwMode="auto">
            <a:xfrm>
              <a:off x="8389092" y="3079198"/>
              <a:ext cx="1369609"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API endpoint</a:t>
              </a:r>
            </a:p>
          </p:txBody>
        </p:sp>
        <p:sp>
          <p:nvSpPr>
            <p:cNvPr id="17" name="Rectangle 9">
              <a:extLst>
                <a:ext uri="{FF2B5EF4-FFF2-40B4-BE49-F238E27FC236}">
                  <a16:creationId xmlns:a16="http://schemas.microsoft.com/office/drawing/2014/main" id="{87FA028F-7BAB-43CC-87FA-B5666060B964}"/>
                </a:ext>
              </a:extLst>
            </p:cNvPr>
            <p:cNvSpPr>
              <a:spLocks/>
            </p:cNvSpPr>
            <p:nvPr/>
          </p:nvSpPr>
          <p:spPr bwMode="auto">
            <a:xfrm>
              <a:off x="1074097" y="1841288"/>
              <a:ext cx="33210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nginx</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1.5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modsecurity</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openssl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bootstrap 2</a:t>
              </a:r>
            </a:p>
          </p:txBody>
        </p:sp>
        <p:sp>
          <p:nvSpPr>
            <p:cNvPr id="18" name="Rectangle 10">
              <a:extLst>
                <a:ext uri="{FF2B5EF4-FFF2-40B4-BE49-F238E27FC236}">
                  <a16:creationId xmlns:a16="http://schemas.microsoft.com/office/drawing/2014/main" id="{9F50936D-BD8B-4E07-92C0-EC5052ED51D4}"/>
                </a:ext>
              </a:extLst>
            </p:cNvPr>
            <p:cNvSpPr>
              <a:spLocks/>
            </p:cNvSpPr>
            <p:nvPr/>
          </p:nvSpPr>
          <p:spPr bwMode="auto">
            <a:xfrm>
              <a:off x="4939826" y="1674340"/>
              <a:ext cx="1430961" cy="17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postgresql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pgv8 + v8</a:t>
              </a:r>
            </a:p>
          </p:txBody>
        </p:sp>
        <p:sp>
          <p:nvSpPr>
            <p:cNvPr id="19" name="Rectangle 11">
              <a:extLst>
                <a:ext uri="{FF2B5EF4-FFF2-40B4-BE49-F238E27FC236}">
                  <a16:creationId xmlns:a16="http://schemas.microsoft.com/office/drawing/2014/main" id="{B3116E8D-4FAD-4E22-96AF-1267ACE1FC2C}"/>
                </a:ext>
              </a:extLst>
            </p:cNvPr>
            <p:cNvSpPr>
              <a:spLocks/>
            </p:cNvSpPr>
            <p:nvPr/>
          </p:nvSpPr>
          <p:spPr bwMode="auto">
            <a:xfrm>
              <a:off x="8621110" y="2052554"/>
              <a:ext cx="200375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Gill Sans" charset="0"/>
                  <a:ea typeface="Gill Sans" charset="0"/>
                  <a:cs typeface="Gill Sans" charset="0"/>
                </a:rPr>
                <a:t>hadoop</a:t>
              </a:r>
              <a:r>
                <a:rPr kumimoji="0" lang="en-US" sz="1050" b="0" i="0" u="none" strike="noStrike" kern="0" cap="none" spc="0" normalizeH="0" baseline="0" noProof="0" dirty="0">
                  <a:ln>
                    <a:noFill/>
                  </a:ln>
                  <a:solidFill>
                    <a:srgbClr val="282828"/>
                  </a:solidFill>
                  <a:effectLst/>
                  <a:uLnTx/>
                  <a:uFillTx/>
                  <a:latin typeface="Gill Sans" charset="0"/>
                  <a:ea typeface="Gill Sans" charset="0"/>
                  <a:cs typeface="Gill Sans" charset="0"/>
                </a:rPr>
                <a:t> + hive + thrift + </a:t>
              </a:r>
              <a:r>
                <a:rPr kumimoji="0" lang="en-US" sz="1050" b="0" i="0" u="none" strike="noStrike" kern="0" cap="none" spc="0" normalizeH="0" baseline="0" noProof="0" dirty="0" err="1">
                  <a:ln>
                    <a:noFill/>
                  </a:ln>
                  <a:solidFill>
                    <a:srgbClr val="282828"/>
                  </a:solidFill>
                  <a:effectLst/>
                  <a:uLnTx/>
                  <a:uFillTx/>
                  <a:latin typeface="Gill Sans" charset="0"/>
                  <a:ea typeface="Gill Sans" charset="0"/>
                  <a:cs typeface="Gill Sans" charset="0"/>
                </a:rPr>
                <a:t>OpenJDK</a:t>
              </a:r>
              <a:endParaRPr kumimoji="0" lang="en-US" sz="1050" b="0" i="0" u="none" strike="noStrike" kern="0" cap="none" spc="0" normalizeH="0" baseline="0" noProof="0" dirty="0">
                <a:ln>
                  <a:noFill/>
                </a:ln>
                <a:solidFill>
                  <a:srgbClr val="282828"/>
                </a:solidFill>
                <a:effectLst/>
                <a:uLnTx/>
                <a:uFillTx/>
                <a:latin typeface="Gill Sans" charset="0"/>
                <a:ea typeface="Gill Sans" charset="0"/>
                <a:cs typeface="Gill Sans" charset="0"/>
              </a:endParaRPr>
            </a:p>
          </p:txBody>
        </p:sp>
        <p:sp>
          <p:nvSpPr>
            <p:cNvPr id="20" name="Rectangle 12">
              <a:extLst>
                <a:ext uri="{FF2B5EF4-FFF2-40B4-BE49-F238E27FC236}">
                  <a16:creationId xmlns:a16="http://schemas.microsoft.com/office/drawing/2014/main" id="{6562CCC0-7461-48E1-BCCE-80E1D7DE7022}"/>
                </a:ext>
              </a:extLst>
            </p:cNvPr>
            <p:cNvSpPr>
              <a:spLocks/>
            </p:cNvSpPr>
            <p:nvPr/>
          </p:nvSpPr>
          <p:spPr bwMode="auto">
            <a:xfrm>
              <a:off x="4716463" y="2820194"/>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Ruby + Rails + sass + Unicorn</a:t>
              </a:r>
            </a:p>
          </p:txBody>
        </p:sp>
        <p:sp>
          <p:nvSpPr>
            <p:cNvPr id="21" name="Rectangle 13">
              <a:extLst>
                <a:ext uri="{FF2B5EF4-FFF2-40B4-BE49-F238E27FC236}">
                  <a16:creationId xmlns:a16="http://schemas.microsoft.com/office/drawing/2014/main" id="{41AEEBD6-DCB4-4A63-B22F-2B964EBEA44B}"/>
                </a:ext>
              </a:extLst>
            </p:cNvPr>
            <p:cNvSpPr>
              <a:spLocks/>
            </p:cNvSpPr>
            <p:nvPr/>
          </p:nvSpPr>
          <p:spPr bwMode="auto">
            <a:xfrm>
              <a:off x="6067035" y="2056990"/>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-sentinel</a:t>
              </a:r>
            </a:p>
          </p:txBody>
        </p:sp>
        <p:sp>
          <p:nvSpPr>
            <p:cNvPr id="22" name="Rectangle 14">
              <a:extLst>
                <a:ext uri="{FF2B5EF4-FFF2-40B4-BE49-F238E27FC236}">
                  <a16:creationId xmlns:a16="http://schemas.microsoft.com/office/drawing/2014/main" id="{155A5D9C-6A9C-4EB5-9958-7BA81F4B8F96}"/>
                </a:ext>
              </a:extLst>
            </p:cNvPr>
            <p:cNvSpPr>
              <a:spLocks/>
            </p:cNvSpPr>
            <p:nvPr/>
          </p:nvSpPr>
          <p:spPr bwMode="auto">
            <a:xfrm>
              <a:off x="857366" y="2898898"/>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Python 3.0 + celery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pyredis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libcurl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ffmpeg</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libopencv</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nodejs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phantomjs</a:t>
              </a:r>
              <a:endPar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endParaRPr>
            </a:p>
          </p:txBody>
        </p:sp>
        <p:sp>
          <p:nvSpPr>
            <p:cNvPr id="23" name="Rectangle 15">
              <a:extLst>
                <a:ext uri="{FF2B5EF4-FFF2-40B4-BE49-F238E27FC236}">
                  <a16:creationId xmlns:a16="http://schemas.microsoft.com/office/drawing/2014/main" id="{59ACCC61-E0A6-4430-AC7B-D91D5D4FCBCE}"/>
                </a:ext>
              </a:extLst>
            </p:cNvPr>
            <p:cNvSpPr>
              <a:spLocks/>
            </p:cNvSpPr>
            <p:nvPr/>
          </p:nvSpPr>
          <p:spPr bwMode="auto">
            <a:xfrm>
              <a:off x="7175283" y="3315065"/>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Python 2.7 + Flask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pyredis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celery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psycopg</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postgresql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-client</a:t>
              </a:r>
            </a:p>
          </p:txBody>
        </p:sp>
        <p:sp>
          <p:nvSpPr>
            <p:cNvPr id="24" name="Rectangle 16">
              <a:extLst>
                <a:ext uri="{FF2B5EF4-FFF2-40B4-BE49-F238E27FC236}">
                  <a16:creationId xmlns:a16="http://schemas.microsoft.com/office/drawing/2014/main" id="{E0194C47-C614-4BB0-A412-7078D29E7B67}"/>
                </a:ext>
              </a:extLst>
            </p:cNvPr>
            <p:cNvSpPr>
              <a:spLocks/>
            </p:cNvSpPr>
            <p:nvPr/>
          </p:nvSpPr>
          <p:spPr bwMode="auto">
            <a:xfrm>
              <a:off x="2250871" y="4539505"/>
              <a:ext cx="1638226"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Development VM</a:t>
              </a:r>
            </a:p>
          </p:txBody>
        </p:sp>
        <p:sp>
          <p:nvSpPr>
            <p:cNvPr id="25" name="Rectangle 17">
              <a:extLst>
                <a:ext uri="{FF2B5EF4-FFF2-40B4-BE49-F238E27FC236}">
                  <a16:creationId xmlns:a16="http://schemas.microsoft.com/office/drawing/2014/main" id="{AB1110A8-F0CF-4A58-873C-D9C1368FB2B1}"/>
                </a:ext>
              </a:extLst>
            </p:cNvPr>
            <p:cNvSpPr>
              <a:spLocks/>
            </p:cNvSpPr>
            <p:nvPr/>
          </p:nvSpPr>
          <p:spPr bwMode="auto">
            <a:xfrm>
              <a:off x="3734038" y="5138617"/>
              <a:ext cx="918602"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QA server</a:t>
              </a:r>
            </a:p>
          </p:txBody>
        </p:sp>
        <p:sp>
          <p:nvSpPr>
            <p:cNvPr id="26" name="Rectangle 18">
              <a:extLst>
                <a:ext uri="{FF2B5EF4-FFF2-40B4-BE49-F238E27FC236}">
                  <a16:creationId xmlns:a16="http://schemas.microsoft.com/office/drawing/2014/main" id="{83C3B054-C1DA-481E-987A-FD82425AAEBA}"/>
                </a:ext>
              </a:extLst>
            </p:cNvPr>
            <p:cNvSpPr>
              <a:spLocks/>
            </p:cNvSpPr>
            <p:nvPr/>
          </p:nvSpPr>
          <p:spPr bwMode="auto">
            <a:xfrm>
              <a:off x="5542223" y="4662615"/>
              <a:ext cx="1172294"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Public Cloud</a:t>
              </a:r>
            </a:p>
          </p:txBody>
        </p:sp>
        <p:sp>
          <p:nvSpPr>
            <p:cNvPr id="27" name="Rectangle 19">
              <a:extLst>
                <a:ext uri="{FF2B5EF4-FFF2-40B4-BE49-F238E27FC236}">
                  <a16:creationId xmlns:a16="http://schemas.microsoft.com/office/drawing/2014/main" id="{75BE440E-BAEF-4E84-8DC3-4FAC4270E2A3}"/>
                </a:ext>
              </a:extLst>
            </p:cNvPr>
            <p:cNvSpPr>
              <a:spLocks/>
            </p:cNvSpPr>
            <p:nvPr/>
          </p:nvSpPr>
          <p:spPr bwMode="auto">
            <a:xfrm>
              <a:off x="5576942" y="5494882"/>
              <a:ext cx="1600089"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Disaster recovery</a:t>
              </a:r>
            </a:p>
          </p:txBody>
        </p:sp>
        <p:sp>
          <p:nvSpPr>
            <p:cNvPr id="28" name="Rectangle 21">
              <a:extLst>
                <a:ext uri="{FF2B5EF4-FFF2-40B4-BE49-F238E27FC236}">
                  <a16:creationId xmlns:a16="http://schemas.microsoft.com/office/drawing/2014/main" id="{DF3F8DA6-03A0-4047-AFEF-7B200B530B72}"/>
                </a:ext>
              </a:extLst>
            </p:cNvPr>
            <p:cNvSpPr>
              <a:spLocks/>
            </p:cNvSpPr>
            <p:nvPr/>
          </p:nvSpPr>
          <p:spPr bwMode="auto">
            <a:xfrm>
              <a:off x="8030927" y="5888382"/>
              <a:ext cx="1885287"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Contributor’s laptop</a:t>
              </a:r>
            </a:p>
          </p:txBody>
        </p:sp>
        <p:sp>
          <p:nvSpPr>
            <p:cNvPr id="29" name="Rectangle 20">
              <a:extLst>
                <a:ext uri="{FF2B5EF4-FFF2-40B4-BE49-F238E27FC236}">
                  <a16:creationId xmlns:a16="http://schemas.microsoft.com/office/drawing/2014/main" id="{D6403EEA-14B0-40A5-9937-6520800750BD}"/>
                </a:ext>
              </a:extLst>
            </p:cNvPr>
            <p:cNvSpPr>
              <a:spLocks/>
            </p:cNvSpPr>
            <p:nvPr/>
          </p:nvSpPr>
          <p:spPr bwMode="auto">
            <a:xfrm>
              <a:off x="5605202" y="6199259"/>
              <a:ext cx="1759269"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Production Servers</a:t>
              </a:r>
            </a:p>
          </p:txBody>
        </p:sp>
        <p:sp>
          <p:nvSpPr>
            <p:cNvPr id="30" name="TextBox 29">
              <a:extLst>
                <a:ext uri="{FF2B5EF4-FFF2-40B4-BE49-F238E27FC236}">
                  <a16:creationId xmlns:a16="http://schemas.microsoft.com/office/drawing/2014/main" id="{64FD4870-C581-4641-829A-27D25F7411B8}"/>
                </a:ext>
              </a:extLst>
            </p:cNvPr>
            <p:cNvSpPr txBox="1"/>
            <p:nvPr/>
          </p:nvSpPr>
          <p:spPr>
            <a:xfrm rot="16200000">
              <a:off x="-769886" y="2075848"/>
              <a:ext cx="2262674" cy="668555"/>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Multiplicity of Stacks</a:t>
              </a:r>
            </a:p>
          </p:txBody>
        </p:sp>
        <p:sp>
          <p:nvSpPr>
            <p:cNvPr id="31" name="TextBox 30">
              <a:extLst>
                <a:ext uri="{FF2B5EF4-FFF2-40B4-BE49-F238E27FC236}">
                  <a16:creationId xmlns:a16="http://schemas.microsoft.com/office/drawing/2014/main" id="{5B8A10BB-9C76-4ECA-93B2-FE753E6EE571}"/>
                </a:ext>
              </a:extLst>
            </p:cNvPr>
            <p:cNvSpPr txBox="1"/>
            <p:nvPr/>
          </p:nvSpPr>
          <p:spPr>
            <a:xfrm rot="16200000">
              <a:off x="-409799" y="4791374"/>
              <a:ext cx="1781179" cy="923330"/>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Multiplicity of hardware environments</a:t>
              </a:r>
            </a:p>
          </p:txBody>
        </p:sp>
        <p:sp>
          <p:nvSpPr>
            <p:cNvPr id="32" name="Rectangle 20">
              <a:extLst>
                <a:ext uri="{FF2B5EF4-FFF2-40B4-BE49-F238E27FC236}">
                  <a16:creationId xmlns:a16="http://schemas.microsoft.com/office/drawing/2014/main" id="{32CF78B4-D4B3-4CDC-8A19-707F5E68EA82}"/>
                </a:ext>
              </a:extLst>
            </p:cNvPr>
            <p:cNvSpPr>
              <a:spLocks/>
            </p:cNvSpPr>
            <p:nvPr/>
          </p:nvSpPr>
          <p:spPr bwMode="auto">
            <a:xfrm>
              <a:off x="8377854" y="4379715"/>
              <a:ext cx="1732739"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Production Cluster</a:t>
              </a:r>
            </a:p>
          </p:txBody>
        </p:sp>
        <p:pic>
          <p:nvPicPr>
            <p:cNvPr id="33" name="Picture 16">
              <a:extLst>
                <a:ext uri="{FF2B5EF4-FFF2-40B4-BE49-F238E27FC236}">
                  <a16:creationId xmlns:a16="http://schemas.microsoft.com/office/drawing/2014/main" id="{C40B06CD-7F95-4A0B-9075-F68B93D761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4" name="Rectangle 19">
              <a:extLst>
                <a:ext uri="{FF2B5EF4-FFF2-40B4-BE49-F238E27FC236}">
                  <a16:creationId xmlns:a16="http://schemas.microsoft.com/office/drawing/2014/main" id="{8B9415FF-B703-4903-914D-7CE61C147F86}"/>
                </a:ext>
              </a:extLst>
            </p:cNvPr>
            <p:cNvSpPr>
              <a:spLocks/>
            </p:cNvSpPr>
            <p:nvPr/>
          </p:nvSpPr>
          <p:spPr bwMode="auto">
            <a:xfrm>
              <a:off x="1743938" y="5883974"/>
              <a:ext cx="2074312"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Customer Data Center</a:t>
              </a:r>
            </a:p>
          </p:txBody>
        </p:sp>
        <p:pic>
          <p:nvPicPr>
            <p:cNvPr id="35" name="Picture 19">
              <a:extLst>
                <a:ext uri="{FF2B5EF4-FFF2-40B4-BE49-F238E27FC236}">
                  <a16:creationId xmlns:a16="http://schemas.microsoft.com/office/drawing/2014/main" id="{49878352-50AA-4C0F-BE12-666AED5A0EC4}"/>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6" name="Picture 17">
              <a:extLst>
                <a:ext uri="{FF2B5EF4-FFF2-40B4-BE49-F238E27FC236}">
                  <a16:creationId xmlns:a16="http://schemas.microsoft.com/office/drawing/2014/main" id="{6EB5638D-AE77-4F7A-8A79-7E5578E5F8B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 name="Picture 21">
              <a:extLst>
                <a:ext uri="{FF2B5EF4-FFF2-40B4-BE49-F238E27FC236}">
                  <a16:creationId xmlns:a16="http://schemas.microsoft.com/office/drawing/2014/main" id="{7FA49720-6873-4471-A8CE-B586DFF947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8" name="Picture 37">
              <a:extLst>
                <a:ext uri="{FF2B5EF4-FFF2-40B4-BE49-F238E27FC236}">
                  <a16:creationId xmlns:a16="http://schemas.microsoft.com/office/drawing/2014/main" id="{ECF142FA-48AB-4ABF-9CDC-1296C4612114}"/>
                </a:ext>
              </a:extLst>
            </p:cNvPr>
            <p:cNvPicPr>
              <a:picLocks noChangeAspect="1"/>
            </p:cNvPicPr>
            <p:nvPr/>
          </p:nvPicPr>
          <p:blipFill>
            <a:blip r:embed="rId7" cstate="print"/>
            <a:stretch>
              <a:fillRect/>
            </a:stretch>
          </p:blipFill>
          <p:spPr>
            <a:xfrm>
              <a:off x="9191960" y="4774008"/>
              <a:ext cx="542373" cy="745566"/>
            </a:xfrm>
            <a:prstGeom prst="rect">
              <a:avLst/>
            </a:prstGeom>
          </p:spPr>
        </p:pic>
        <p:pic>
          <p:nvPicPr>
            <p:cNvPr id="39" name="Picture 22">
              <a:extLst>
                <a:ext uri="{FF2B5EF4-FFF2-40B4-BE49-F238E27FC236}">
                  <a16:creationId xmlns:a16="http://schemas.microsoft.com/office/drawing/2014/main" id="{15F7FE99-95FC-49CA-B996-5BC2CF90DD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40" name="Freeform 61">
              <a:extLst>
                <a:ext uri="{FF2B5EF4-FFF2-40B4-BE49-F238E27FC236}">
                  <a16:creationId xmlns:a16="http://schemas.microsoft.com/office/drawing/2014/main" id="{2D3A784F-BDB2-4E52-A443-C27D81F2AED6}"/>
                </a:ext>
              </a:extLst>
            </p:cNvPr>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41" name="Freeform 62">
              <a:extLst>
                <a:ext uri="{FF2B5EF4-FFF2-40B4-BE49-F238E27FC236}">
                  <a16:creationId xmlns:a16="http://schemas.microsoft.com/office/drawing/2014/main" id="{C1A79A5D-5C69-4BF9-87D1-F0B635FF1059}"/>
                </a:ext>
              </a:extLst>
            </p:cNvPr>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42" name="Freeform 63">
              <a:extLst>
                <a:ext uri="{FF2B5EF4-FFF2-40B4-BE49-F238E27FC236}">
                  <a16:creationId xmlns:a16="http://schemas.microsoft.com/office/drawing/2014/main" id="{59463821-1F42-43E5-B056-152C4F412620}"/>
                </a:ext>
              </a:extLst>
            </p:cNvPr>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43" name="Freeform 64">
              <a:extLst>
                <a:ext uri="{FF2B5EF4-FFF2-40B4-BE49-F238E27FC236}">
                  <a16:creationId xmlns:a16="http://schemas.microsoft.com/office/drawing/2014/main" id="{C92E1EB2-4F7B-494D-AB1B-469705512A8C}"/>
                </a:ext>
              </a:extLst>
            </p:cNvPr>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Freeform 65">
              <a:extLst>
                <a:ext uri="{FF2B5EF4-FFF2-40B4-BE49-F238E27FC236}">
                  <a16:creationId xmlns:a16="http://schemas.microsoft.com/office/drawing/2014/main" id="{5A5554E7-2060-4AF6-9D45-CCF513CC31F0}"/>
                </a:ext>
              </a:extLst>
            </p:cNvPr>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algn="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45" name="Freeform 66">
              <a:extLst>
                <a:ext uri="{FF2B5EF4-FFF2-40B4-BE49-F238E27FC236}">
                  <a16:creationId xmlns:a16="http://schemas.microsoft.com/office/drawing/2014/main" id="{5C59FE91-E715-4BB8-B04D-E95D325ED2E9}"/>
                </a:ext>
              </a:extLst>
            </p:cNvPr>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46" name="Freeform 67">
              <a:extLst>
                <a:ext uri="{FF2B5EF4-FFF2-40B4-BE49-F238E27FC236}">
                  <a16:creationId xmlns:a16="http://schemas.microsoft.com/office/drawing/2014/main" id="{B3442FA8-1372-449C-A42C-408C3B83C874}"/>
                </a:ext>
              </a:extLst>
            </p:cNvPr>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47" name="Freeform 68">
              <a:extLst>
                <a:ext uri="{FF2B5EF4-FFF2-40B4-BE49-F238E27FC236}">
                  <a16:creationId xmlns:a16="http://schemas.microsoft.com/office/drawing/2014/main" id="{4C8CA712-8C09-4A76-943A-EEA0BDE75F78}"/>
                </a:ext>
              </a:extLst>
            </p:cNvPr>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a:ln>
                  <a:noFill/>
                </a:ln>
                <a:solidFill>
                  <a:srgbClr val="394D54">
                    <a:hueOff val="0"/>
                    <a:satOff val="0"/>
                    <a:lumOff val="0"/>
                    <a:alphaOff val="0"/>
                  </a:srgbClr>
                </a:solidFill>
                <a:effectLst/>
                <a:uLnTx/>
                <a:uFillTx/>
                <a:latin typeface="Calibri"/>
                <a:ea typeface="+mn-ea"/>
                <a:cs typeface="+mn-cs"/>
              </a:endParaRPr>
            </a:p>
          </p:txBody>
        </p:sp>
        <p:sp>
          <p:nvSpPr>
            <p:cNvPr id="48" name="Freeform 69">
              <a:extLst>
                <a:ext uri="{FF2B5EF4-FFF2-40B4-BE49-F238E27FC236}">
                  <a16:creationId xmlns:a16="http://schemas.microsoft.com/office/drawing/2014/main" id="{8E79C278-7BB2-48FA-9E65-DA92CFCE67C7}"/>
                </a:ext>
              </a:extLst>
            </p:cNvPr>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49" name="Freeform 70">
              <a:extLst>
                <a:ext uri="{FF2B5EF4-FFF2-40B4-BE49-F238E27FC236}">
                  <a16:creationId xmlns:a16="http://schemas.microsoft.com/office/drawing/2014/main" id="{8F2FCFCE-AF59-427C-96E5-50D64188D5E1}"/>
                </a:ext>
              </a:extLst>
            </p:cNvPr>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0" name="Freeform 71">
              <a:extLst>
                <a:ext uri="{FF2B5EF4-FFF2-40B4-BE49-F238E27FC236}">
                  <a16:creationId xmlns:a16="http://schemas.microsoft.com/office/drawing/2014/main" id="{24E3760E-79BE-41ED-AF90-DCF967867944}"/>
                </a:ext>
              </a:extLst>
            </p:cNvPr>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1" name="Freeform 72">
              <a:extLst>
                <a:ext uri="{FF2B5EF4-FFF2-40B4-BE49-F238E27FC236}">
                  <a16:creationId xmlns:a16="http://schemas.microsoft.com/office/drawing/2014/main" id="{24421C0A-B050-4B35-9369-41DDE0A46F81}"/>
                </a:ext>
              </a:extLst>
            </p:cNvPr>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52" name="Freeform 73">
              <a:extLst>
                <a:ext uri="{FF2B5EF4-FFF2-40B4-BE49-F238E27FC236}">
                  <a16:creationId xmlns:a16="http://schemas.microsoft.com/office/drawing/2014/main" id="{40BB510C-C114-4279-BD69-53530773C73B}"/>
                </a:ext>
              </a:extLst>
            </p:cNvPr>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3" name="Freeform 74">
              <a:extLst>
                <a:ext uri="{FF2B5EF4-FFF2-40B4-BE49-F238E27FC236}">
                  <a16:creationId xmlns:a16="http://schemas.microsoft.com/office/drawing/2014/main" id="{B4785D79-B94D-4B9B-B8DE-38E8874B38D0}"/>
                </a:ext>
              </a:extLst>
            </p:cNvPr>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54" name="Freeform 75">
              <a:extLst>
                <a:ext uri="{FF2B5EF4-FFF2-40B4-BE49-F238E27FC236}">
                  <a16:creationId xmlns:a16="http://schemas.microsoft.com/office/drawing/2014/main" id="{F24E0513-450A-4B2A-B7E4-9C60B358BC40}"/>
                </a:ext>
              </a:extLst>
            </p:cNvPr>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5" name="Freeform 88">
              <a:extLst>
                <a:ext uri="{FF2B5EF4-FFF2-40B4-BE49-F238E27FC236}">
                  <a16:creationId xmlns:a16="http://schemas.microsoft.com/office/drawing/2014/main" id="{2100A4CA-83ED-4371-A7F3-36487A9DD79E}"/>
                </a:ext>
              </a:extLst>
            </p:cNvPr>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6" name="Freeform 89">
              <a:extLst>
                <a:ext uri="{FF2B5EF4-FFF2-40B4-BE49-F238E27FC236}">
                  <a16:creationId xmlns:a16="http://schemas.microsoft.com/office/drawing/2014/main" id="{2A75968C-40E9-4DDC-BDBD-5E7B53A02F1D}"/>
                </a:ext>
              </a:extLst>
            </p:cNvPr>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57" name="Freeform 90">
              <a:extLst>
                <a:ext uri="{FF2B5EF4-FFF2-40B4-BE49-F238E27FC236}">
                  <a16:creationId xmlns:a16="http://schemas.microsoft.com/office/drawing/2014/main" id="{EAF51CD3-4CB0-42CC-95FE-C9A7EE442A86}"/>
                </a:ext>
              </a:extLst>
            </p:cNvPr>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8" name="Freeform 94">
              <a:extLst>
                <a:ext uri="{FF2B5EF4-FFF2-40B4-BE49-F238E27FC236}">
                  <a16:creationId xmlns:a16="http://schemas.microsoft.com/office/drawing/2014/main" id="{0608962A-11F3-4F13-9084-C8857D167C8D}"/>
                </a:ext>
              </a:extLst>
            </p:cNvPr>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9" name="Freeform 95">
              <a:extLst>
                <a:ext uri="{FF2B5EF4-FFF2-40B4-BE49-F238E27FC236}">
                  <a16:creationId xmlns:a16="http://schemas.microsoft.com/office/drawing/2014/main" id="{04E498A6-CD3C-487F-947D-45912141803F}"/>
                </a:ext>
              </a:extLst>
            </p:cNvPr>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0" name="Freeform 96">
              <a:extLst>
                <a:ext uri="{FF2B5EF4-FFF2-40B4-BE49-F238E27FC236}">
                  <a16:creationId xmlns:a16="http://schemas.microsoft.com/office/drawing/2014/main" id="{3A976F5E-BD84-444D-8D36-2B2E31B1989B}"/>
                </a:ext>
              </a:extLst>
            </p:cNvPr>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1" name="Freeform 97">
              <a:extLst>
                <a:ext uri="{FF2B5EF4-FFF2-40B4-BE49-F238E27FC236}">
                  <a16:creationId xmlns:a16="http://schemas.microsoft.com/office/drawing/2014/main" id="{E995E270-B45D-402E-9160-A4DABDD691AD}"/>
                </a:ext>
              </a:extLst>
            </p:cNvPr>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2" name="Freeform 98">
              <a:extLst>
                <a:ext uri="{FF2B5EF4-FFF2-40B4-BE49-F238E27FC236}">
                  <a16:creationId xmlns:a16="http://schemas.microsoft.com/office/drawing/2014/main" id="{C39BDDAA-FFB5-4C03-A85F-1BEBD2C350A1}"/>
                </a:ext>
              </a:extLst>
            </p:cNvPr>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Freeform 99">
              <a:extLst>
                <a:ext uri="{FF2B5EF4-FFF2-40B4-BE49-F238E27FC236}">
                  <a16:creationId xmlns:a16="http://schemas.microsoft.com/office/drawing/2014/main" id="{1B9896DC-DB3D-4C8A-A517-C5FB3D3DFEB6}"/>
                </a:ext>
              </a:extLst>
            </p:cNvPr>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4" name="Freeform 100">
              <a:extLst>
                <a:ext uri="{FF2B5EF4-FFF2-40B4-BE49-F238E27FC236}">
                  <a16:creationId xmlns:a16="http://schemas.microsoft.com/office/drawing/2014/main" id="{96155B39-F1B0-40D5-9B42-00F2BCF09E93}"/>
                </a:ext>
              </a:extLst>
            </p:cNvPr>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5" name="Freeform 101">
              <a:extLst>
                <a:ext uri="{FF2B5EF4-FFF2-40B4-BE49-F238E27FC236}">
                  <a16:creationId xmlns:a16="http://schemas.microsoft.com/office/drawing/2014/main" id="{74F59F48-C92F-4268-BFB7-4654CE53C21B}"/>
                </a:ext>
              </a:extLst>
            </p:cNvPr>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6" name="Freeform 102">
              <a:extLst>
                <a:ext uri="{FF2B5EF4-FFF2-40B4-BE49-F238E27FC236}">
                  <a16:creationId xmlns:a16="http://schemas.microsoft.com/office/drawing/2014/main" id="{062F7AE1-58E8-4EE8-93FF-6CF75A68E2E5}"/>
                </a:ext>
              </a:extLst>
            </p:cNvPr>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7" name="Freeform 103">
              <a:extLst>
                <a:ext uri="{FF2B5EF4-FFF2-40B4-BE49-F238E27FC236}">
                  <a16:creationId xmlns:a16="http://schemas.microsoft.com/office/drawing/2014/main" id="{064FBEB0-1234-42D3-8442-2DBC99577D59}"/>
                </a:ext>
              </a:extLst>
            </p:cNvPr>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8" name="Freeform 104">
              <a:extLst>
                <a:ext uri="{FF2B5EF4-FFF2-40B4-BE49-F238E27FC236}">
                  <a16:creationId xmlns:a16="http://schemas.microsoft.com/office/drawing/2014/main" id="{CC4026BC-8D2D-419D-A3CF-9C4A00D9E493}"/>
                </a:ext>
              </a:extLst>
            </p:cNvPr>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9" name="Freeform 105">
              <a:extLst>
                <a:ext uri="{FF2B5EF4-FFF2-40B4-BE49-F238E27FC236}">
                  <a16:creationId xmlns:a16="http://schemas.microsoft.com/office/drawing/2014/main" id="{6257D4EE-5EF1-4CEB-BCE2-5F30AA4BD9BF}"/>
                </a:ext>
              </a:extLst>
            </p:cNvPr>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70" name="Freeform 106">
              <a:extLst>
                <a:ext uri="{FF2B5EF4-FFF2-40B4-BE49-F238E27FC236}">
                  <a16:creationId xmlns:a16="http://schemas.microsoft.com/office/drawing/2014/main" id="{4CFE2591-6EB9-4FA6-AD19-E572AF095CF3}"/>
                </a:ext>
              </a:extLst>
            </p:cNvPr>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71" name="TextBox 70">
              <a:extLst>
                <a:ext uri="{FF2B5EF4-FFF2-40B4-BE49-F238E27FC236}">
                  <a16:creationId xmlns:a16="http://schemas.microsoft.com/office/drawing/2014/main" id="{24B29F47-98BD-4CEF-A101-4A7FF04A821E}"/>
                </a:ext>
              </a:extLst>
            </p:cNvPr>
            <p:cNvSpPr txBox="1"/>
            <p:nvPr/>
          </p:nvSpPr>
          <p:spPr>
            <a:xfrm rot="5400000">
              <a:off x="10428011" y="1847253"/>
              <a:ext cx="2186264" cy="923330"/>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Do services and apps interact appropriately?</a:t>
              </a:r>
            </a:p>
          </p:txBody>
        </p:sp>
        <p:sp>
          <p:nvSpPr>
            <p:cNvPr id="72" name="TextBox 71">
              <a:extLst>
                <a:ext uri="{FF2B5EF4-FFF2-40B4-BE49-F238E27FC236}">
                  <a16:creationId xmlns:a16="http://schemas.microsoft.com/office/drawing/2014/main" id="{EFEEE589-74B1-4096-A380-CE132C8586D3}"/>
                </a:ext>
              </a:extLst>
            </p:cNvPr>
            <p:cNvSpPr txBox="1"/>
            <p:nvPr/>
          </p:nvSpPr>
          <p:spPr>
            <a:xfrm rot="5400000">
              <a:off x="10428009" y="5019356"/>
              <a:ext cx="2186264" cy="923330"/>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Can I migrate smoothly and quickly?</a:t>
              </a:r>
            </a:p>
          </p:txBody>
        </p:sp>
        <p:grpSp>
          <p:nvGrpSpPr>
            <p:cNvPr id="73" name="Group 72">
              <a:extLst>
                <a:ext uri="{FF2B5EF4-FFF2-40B4-BE49-F238E27FC236}">
                  <a16:creationId xmlns:a16="http://schemas.microsoft.com/office/drawing/2014/main" id="{B4E56402-2CD5-460B-A314-3059A1756F9E}"/>
                </a:ext>
              </a:extLst>
            </p:cNvPr>
            <p:cNvGrpSpPr/>
            <p:nvPr/>
          </p:nvGrpSpPr>
          <p:grpSpPr>
            <a:xfrm>
              <a:off x="5134683" y="3360056"/>
              <a:ext cx="1511642" cy="1511642"/>
              <a:chOff x="5104426" y="2860581"/>
              <a:chExt cx="1511642" cy="1511642"/>
            </a:xfrm>
          </p:grpSpPr>
          <p:cxnSp>
            <p:nvCxnSpPr>
              <p:cNvPr id="74" name="Straight Arrow Connector 73">
                <a:extLst>
                  <a:ext uri="{FF2B5EF4-FFF2-40B4-BE49-F238E27FC236}">
                    <a16:creationId xmlns:a16="http://schemas.microsoft.com/office/drawing/2014/main" id="{1A2E12F9-92A0-4E6C-A3B7-33607EA840B3}"/>
                  </a:ext>
                </a:extLst>
              </p:cNvPr>
              <p:cNvCxnSpPr/>
              <p:nvPr/>
            </p:nvCxnSpPr>
            <p:spPr>
              <a:xfrm rot="2700000">
                <a:off x="5104426" y="3615142"/>
                <a:ext cx="1511642" cy="2519"/>
              </a:xfrm>
              <a:prstGeom prst="straightConnector1">
                <a:avLst/>
              </a:prstGeom>
              <a:noFill/>
              <a:ln w="69850" cap="flat" cmpd="sng" algn="ctr">
                <a:solidFill>
                  <a:srgbClr val="394D54"/>
                </a:solidFill>
                <a:prstDash val="solid"/>
                <a:miter lim="800000"/>
                <a:headEnd type="triangle"/>
                <a:tailEnd type="triangle"/>
              </a:ln>
              <a:effectLst/>
            </p:spPr>
          </p:cxnSp>
          <p:cxnSp>
            <p:nvCxnSpPr>
              <p:cNvPr id="75" name="Straight Arrow Connector 74">
                <a:extLst>
                  <a:ext uri="{FF2B5EF4-FFF2-40B4-BE49-F238E27FC236}">
                    <a16:creationId xmlns:a16="http://schemas.microsoft.com/office/drawing/2014/main" id="{245F839F-A1E8-4B8C-B3AD-464A9729DF75}"/>
                  </a:ext>
                </a:extLst>
              </p:cNvPr>
              <p:cNvCxnSpPr/>
              <p:nvPr/>
            </p:nvCxnSpPr>
            <p:spPr>
              <a:xfrm rot="-2700000">
                <a:off x="5104426" y="3615142"/>
                <a:ext cx="1511642" cy="2519"/>
              </a:xfrm>
              <a:prstGeom prst="straightConnector1">
                <a:avLst/>
              </a:prstGeom>
              <a:noFill/>
              <a:ln w="69850" cap="flat" cmpd="sng" algn="ctr">
                <a:solidFill>
                  <a:srgbClr val="394D54"/>
                </a:solidFill>
                <a:prstDash val="solid"/>
                <a:miter lim="800000"/>
                <a:headEnd type="triangle"/>
                <a:tailEnd type="triangle"/>
              </a:ln>
              <a:effectLst/>
            </p:spPr>
          </p:cxnSp>
        </p:grpSp>
      </p:grpSp>
      <p:sp>
        <p:nvSpPr>
          <p:cNvPr id="7" name="TextBox 6">
            <a:extLst>
              <a:ext uri="{FF2B5EF4-FFF2-40B4-BE49-F238E27FC236}">
                <a16:creationId xmlns:a16="http://schemas.microsoft.com/office/drawing/2014/main" id="{7663D2D3-BEAD-48BA-8608-B5E8BD8FE417}"/>
              </a:ext>
            </a:extLst>
          </p:cNvPr>
          <p:cNvSpPr txBox="1"/>
          <p:nvPr/>
        </p:nvSpPr>
        <p:spPr>
          <a:xfrm>
            <a:off x="2282747" y="6313822"/>
            <a:ext cx="7347100" cy="461665"/>
          </a:xfrm>
          <a:prstGeom prst="rect">
            <a:avLst/>
          </a:prstGeom>
          <a:gradFill>
            <a:gsLst>
              <a:gs pos="0">
                <a:schemeClr val="accent1">
                  <a:lumMod val="5000"/>
                  <a:lumOff val="95000"/>
                </a:schemeClr>
              </a:gs>
              <a:gs pos="100000">
                <a:schemeClr val="accent1">
                  <a:lumMod val="30000"/>
                  <a:lumOff val="70000"/>
                </a:schemeClr>
              </a:gs>
            </a:gsLst>
            <a:lin ang="5400000" scaled="1"/>
          </a:gradFill>
        </p:spPr>
        <p:txBody>
          <a:bodyPr wrap="square" rtlCol="0">
            <a:spAutoFit/>
          </a:bodyPr>
          <a:lstStyle/>
          <a:p>
            <a:pPr marL="0" indent="0" algn="ctr">
              <a:buFont typeface="Arial" panose="020B0604020202020204" pitchFamily="34" charset="0"/>
              <a:buNone/>
            </a:pPr>
            <a:r>
              <a:rPr lang="en-US" sz="2400" b="1" dirty="0">
                <a:latin typeface="Corbel Light" panose="020B0303020204020204" pitchFamily="34" charset="0"/>
                <a:ea typeface="+mj-ea"/>
                <a:cs typeface="+mj-cs"/>
              </a:rPr>
              <a:t>Shipping Code is Damn too Hard</a:t>
            </a:r>
          </a:p>
        </p:txBody>
      </p:sp>
    </p:spTree>
    <p:extLst>
      <p:ext uri="{BB962C8B-B14F-4D97-AF65-F5344CB8AC3E}">
        <p14:creationId xmlns:p14="http://schemas.microsoft.com/office/powerpoint/2010/main" val="5028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Docker </a:t>
            </a:r>
            <a:r>
              <a:rPr lang="en-US" sz="4400" dirty="0" err="1">
                <a:latin typeface="Corbel Light" panose="020B0303020204020204" pitchFamily="34" charset="0"/>
              </a:rPr>
              <a:t>Cheatsheet</a:t>
            </a:r>
            <a:r>
              <a:rPr lang="en-US" sz="4400" dirty="0">
                <a:latin typeface="Corbel Light" panose="020B0303020204020204" pitchFamily="34" charset="0"/>
              </a:rPr>
              <a:t> </a:t>
            </a:r>
          </a:p>
        </p:txBody>
      </p:sp>
      <p:pic>
        <p:nvPicPr>
          <p:cNvPr id="2" name="Picture 1">
            <a:extLst>
              <a:ext uri="{FF2B5EF4-FFF2-40B4-BE49-F238E27FC236}">
                <a16:creationId xmlns:a16="http://schemas.microsoft.com/office/drawing/2014/main" id="{F208F541-3583-4B97-9781-CC4F1BCC3FB5}"/>
              </a:ext>
            </a:extLst>
          </p:cNvPr>
          <p:cNvPicPr>
            <a:picLocks noChangeAspect="1"/>
          </p:cNvPicPr>
          <p:nvPr/>
        </p:nvPicPr>
        <p:blipFill>
          <a:blip r:embed="rId3"/>
          <a:stretch>
            <a:fillRect/>
          </a:stretch>
        </p:blipFill>
        <p:spPr>
          <a:xfrm>
            <a:off x="563190" y="794085"/>
            <a:ext cx="11251822" cy="5390148"/>
          </a:xfrm>
          <a:prstGeom prst="rect">
            <a:avLst/>
          </a:prstGeom>
        </p:spPr>
      </p:pic>
    </p:spTree>
    <p:extLst>
      <p:ext uri="{BB962C8B-B14F-4D97-AF65-F5344CB8AC3E}">
        <p14:creationId xmlns:p14="http://schemas.microsoft.com/office/powerpoint/2010/main" val="1781935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Docker Ecosystem </a:t>
            </a:r>
          </a:p>
        </p:txBody>
      </p:sp>
      <p:sp>
        <p:nvSpPr>
          <p:cNvPr id="7" name="Rectangle 3">
            <a:extLst>
              <a:ext uri="{FF2B5EF4-FFF2-40B4-BE49-F238E27FC236}">
                <a16:creationId xmlns:a16="http://schemas.microsoft.com/office/drawing/2014/main" id="{EF77DBFC-637D-4229-9E75-C7EE2F017471}"/>
              </a:ext>
            </a:extLst>
          </p:cNvPr>
          <p:cNvSpPr txBox="1">
            <a:spLocks/>
          </p:cNvSpPr>
          <p:nvPr/>
        </p:nvSpPr>
        <p:spPr bwMode="auto">
          <a:xfrm>
            <a:off x="563188" y="1307067"/>
            <a:ext cx="1072613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anose="05000000000000000000" pitchFamily="2" charset="2"/>
              <a:buChar char=""/>
              <a:defRPr sz="2800" kern="1200">
                <a:solidFill>
                  <a:srgbClr val="4A452A"/>
                </a:solidFill>
                <a:latin typeface="Myriad Pro" pitchFamily="34" charset="0"/>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SzPct val="60000"/>
              <a:buFont typeface="Wingdings" panose="05000000000000000000" pitchFamily="2" charset="2"/>
              <a:buChar char=""/>
              <a:defRPr sz="2600" kern="1200">
                <a:solidFill>
                  <a:srgbClr val="4A452A"/>
                </a:solidFill>
                <a:latin typeface="Myriad Pro" pitchFamily="34" charset="0"/>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4A452A"/>
                </a:solidFill>
                <a:latin typeface="Myriad Pro" pitchFamily="34" charset="0"/>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A452A"/>
                </a:solidFill>
                <a:latin typeface="Myriad Pro" pitchFamily="34" charset="0"/>
                <a:ea typeface="MS PGothic" panose="020B0600070205080204" pitchFamily="34" charset="-128"/>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4A452A"/>
                </a:solidFill>
                <a:latin typeface="Myriad Pro" pitchFamily="34" charset="0"/>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Engine or “</a:t>
            </a:r>
            <a:r>
              <a:rPr kumimoji="0" lang="en-US" altLang="ja-JP"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a:t>
            </a: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a:t>
            </a:r>
            <a:r>
              <a:rPr kumimoji="0" lang="en-US" altLang="ja-JP"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 </a:t>
            </a:r>
            <a:r>
              <a:rPr kumimoji="0" lang="en-US" altLang="ja-JP"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creates and runs Docker containers. Install Docker on Ubuntu, Mac OS X, or Windows.</a:t>
            </a:r>
          </a:p>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Hub </a:t>
            </a:r>
            <a:r>
              <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Public registry service for managing images. </a:t>
            </a:r>
          </a:p>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Registry </a:t>
            </a:r>
            <a:r>
              <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provides open source Docker image distribution. </a:t>
            </a:r>
          </a:p>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Swarm </a:t>
            </a:r>
            <a:r>
              <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used to host clustering and container scheduling. </a:t>
            </a:r>
          </a:p>
          <a:p>
            <a:pPr defTabSz="914400"/>
            <a:r>
              <a:rPr lang="en-US" altLang="en-US" b="1" u="sng" dirty="0" err="1">
                <a:solidFill>
                  <a:schemeClr val="tx1"/>
                </a:solidFill>
                <a:latin typeface="Myriad Pro" pitchFamily="2" charset="0"/>
              </a:rPr>
              <a:t>Kitematic</a:t>
            </a:r>
            <a:r>
              <a:rPr lang="en-US" altLang="en-US" b="1" u="sng" dirty="0">
                <a:solidFill>
                  <a:schemeClr val="tx1"/>
                </a:solidFill>
                <a:latin typeface="Myriad Pro" pitchFamily="2" charset="0"/>
              </a:rPr>
              <a:t> </a:t>
            </a:r>
            <a:r>
              <a:rPr lang="en-US" altLang="en-US" dirty="0">
                <a:solidFill>
                  <a:schemeClr val="tx1"/>
                </a:solidFill>
                <a:latin typeface="Myriad Pro" pitchFamily="2" charset="0"/>
              </a:rPr>
              <a:t>is the desktop GUI for Docker. </a:t>
            </a: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rgbClr val="4A452A"/>
              </a:solidFill>
              <a:effectLst/>
              <a:uLnTx/>
              <a:uFillTx/>
              <a:latin typeface="Myriad Pro" pitchFamily="2" charset="0"/>
              <a:ea typeface="MS PGothic" panose="020B0600070205080204" pitchFamily="34" charset="-128"/>
            </a:endParaRPr>
          </a:p>
        </p:txBody>
      </p:sp>
    </p:spTree>
    <p:extLst>
      <p:ext uri="{BB962C8B-B14F-4D97-AF65-F5344CB8AC3E}">
        <p14:creationId xmlns:p14="http://schemas.microsoft.com/office/powerpoint/2010/main" val="3887341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Docker Ecosystem </a:t>
            </a:r>
          </a:p>
        </p:txBody>
      </p:sp>
      <p:sp>
        <p:nvSpPr>
          <p:cNvPr id="7" name="Rectangle 3">
            <a:extLst>
              <a:ext uri="{FF2B5EF4-FFF2-40B4-BE49-F238E27FC236}">
                <a16:creationId xmlns:a16="http://schemas.microsoft.com/office/drawing/2014/main" id="{EF77DBFC-637D-4229-9E75-C7EE2F017471}"/>
              </a:ext>
            </a:extLst>
          </p:cNvPr>
          <p:cNvSpPr txBox="1">
            <a:spLocks/>
          </p:cNvSpPr>
          <p:nvPr/>
        </p:nvSpPr>
        <p:spPr bwMode="auto">
          <a:xfrm>
            <a:off x="563189" y="1359821"/>
            <a:ext cx="1072613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anose="05000000000000000000" pitchFamily="2" charset="2"/>
              <a:buChar char=""/>
              <a:defRPr sz="2800" kern="1200">
                <a:solidFill>
                  <a:srgbClr val="4A452A"/>
                </a:solidFill>
                <a:latin typeface="Myriad Pro" pitchFamily="34" charset="0"/>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SzPct val="60000"/>
              <a:buFont typeface="Wingdings" panose="05000000000000000000" pitchFamily="2" charset="2"/>
              <a:buChar char=""/>
              <a:defRPr sz="2600" kern="1200">
                <a:solidFill>
                  <a:srgbClr val="4A452A"/>
                </a:solidFill>
                <a:latin typeface="Myriad Pro" pitchFamily="34" charset="0"/>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4A452A"/>
                </a:solidFill>
                <a:latin typeface="Myriad Pro" pitchFamily="34" charset="0"/>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A452A"/>
                </a:solidFill>
                <a:latin typeface="Myriad Pro" pitchFamily="34" charset="0"/>
                <a:ea typeface="MS PGothic" panose="020B0600070205080204" pitchFamily="34" charset="-128"/>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4A452A"/>
                </a:solidFill>
                <a:latin typeface="Myriad Pro" pitchFamily="34" charset="0"/>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b="1" u="sng" dirty="0">
                <a:solidFill>
                  <a:schemeClr val="tx1"/>
                </a:solidFill>
                <a:latin typeface="Myriad Pro" pitchFamily="2" charset="0"/>
              </a:rPr>
              <a:t>Docker UI</a:t>
            </a:r>
            <a:r>
              <a:rPr lang="en-US" altLang="en-US" b="1" dirty="0">
                <a:solidFill>
                  <a:schemeClr val="tx1"/>
                </a:solidFill>
                <a:latin typeface="Myriad Pro" pitchFamily="2" charset="0"/>
              </a:rPr>
              <a:t> </a:t>
            </a:r>
            <a:r>
              <a:rPr lang="en-US" altLang="en-US" dirty="0">
                <a:solidFill>
                  <a:schemeClr val="tx1"/>
                </a:solidFill>
                <a:latin typeface="Myriad Pro" pitchFamily="2" charset="0"/>
              </a:rPr>
              <a:t>is a web responsive GUI to administrate Docker</a:t>
            </a:r>
          </a:p>
          <a:p>
            <a:pPr algn="just">
              <a:lnSpc>
                <a:spcPct val="90000"/>
              </a:lnSpc>
            </a:pPr>
            <a:r>
              <a:rPr lang="en-US" altLang="en-US" b="1" u="sng" dirty="0">
                <a:solidFill>
                  <a:schemeClr val="tx1"/>
                </a:solidFill>
                <a:latin typeface="Myriad Pro" pitchFamily="2" charset="0"/>
              </a:rPr>
              <a:t>Docker Trusted Registry</a:t>
            </a:r>
            <a:r>
              <a:rPr lang="en-US" altLang="en-US" b="1" dirty="0">
                <a:solidFill>
                  <a:schemeClr val="tx1"/>
                </a:solidFill>
                <a:latin typeface="Myriad Pro" pitchFamily="2" charset="0"/>
              </a:rPr>
              <a:t> </a:t>
            </a:r>
            <a:r>
              <a:rPr lang="en-US" altLang="en-US" dirty="0">
                <a:solidFill>
                  <a:schemeClr val="tx1"/>
                </a:solidFill>
                <a:latin typeface="Myriad Pro" pitchFamily="2" charset="0"/>
              </a:rPr>
              <a:t>(DTR) supplies a private dedicated image registry. </a:t>
            </a:r>
          </a:p>
          <a:p>
            <a:pPr algn="just"/>
            <a:r>
              <a:rPr lang="en-US" altLang="en-US" b="1" u="sng" dirty="0">
                <a:solidFill>
                  <a:schemeClr val="tx1"/>
                </a:solidFill>
                <a:latin typeface="Myriad Pro" pitchFamily="2" charset="0"/>
              </a:rPr>
              <a:t>Docker Machine</a:t>
            </a:r>
            <a:r>
              <a:rPr lang="en-US" altLang="en-US" b="1" dirty="0">
                <a:solidFill>
                  <a:schemeClr val="tx1"/>
                </a:solidFill>
                <a:latin typeface="Myriad Pro" pitchFamily="2" charset="0"/>
              </a:rPr>
              <a:t> </a:t>
            </a:r>
            <a:r>
              <a:rPr lang="en-US" altLang="en-US" dirty="0">
                <a:solidFill>
                  <a:schemeClr val="tx1"/>
                </a:solidFill>
                <a:latin typeface="Myriad Pro" pitchFamily="2" charset="0"/>
              </a:rPr>
              <a:t>automates container provisioning on your network or in the cloud. Install machine on Windows, Mac OS X, or Linux.</a:t>
            </a:r>
          </a:p>
          <a:p>
            <a:pPr algn="just"/>
            <a:r>
              <a:rPr lang="en-US" altLang="en-US" b="1" u="sng" dirty="0">
                <a:solidFill>
                  <a:schemeClr val="tx1"/>
                </a:solidFill>
                <a:latin typeface="Myriad Pro" pitchFamily="2" charset="0"/>
              </a:rPr>
              <a:t>Docker Compose</a:t>
            </a:r>
            <a:r>
              <a:rPr lang="en-US" altLang="en-US" b="1" dirty="0">
                <a:solidFill>
                  <a:schemeClr val="tx1"/>
                </a:solidFill>
                <a:latin typeface="Myriad Pro" pitchFamily="2" charset="0"/>
              </a:rPr>
              <a:t> </a:t>
            </a:r>
            <a:r>
              <a:rPr lang="en-US" altLang="en-US" dirty="0">
                <a:solidFill>
                  <a:schemeClr val="tx1"/>
                </a:solidFill>
                <a:latin typeface="Myriad Pro" pitchFamily="2" charset="0"/>
              </a:rPr>
              <a:t>defines multi-container applications. You can install Docker Compose on Ubuntu, Mac OS X, and other systems.</a:t>
            </a:r>
          </a:p>
          <a:p>
            <a:pPr marL="0" marR="0" lvl="0" indent="0" algn="l" defTabSz="914400" rtl="0" eaLnBrk="0" fontAlgn="base" latinLnBrk="0" hangingPunct="0">
              <a:lnSpc>
                <a:spcPct val="100000"/>
              </a:lnSpc>
              <a:spcBef>
                <a:spcPct val="20000"/>
              </a:spcBef>
              <a:spcAft>
                <a:spcPct val="0"/>
              </a:spcAft>
              <a:buClrTx/>
              <a:buSzPct val="60000"/>
              <a:buNone/>
              <a:tabLst/>
              <a:defRPr/>
            </a:pP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rgbClr val="4A452A"/>
              </a:solidFill>
              <a:effectLst/>
              <a:uLnTx/>
              <a:uFillTx/>
              <a:latin typeface="Myriad Pro" pitchFamily="2" charset="0"/>
              <a:ea typeface="MS PGothic" panose="020B0600070205080204" pitchFamily="34" charset="-128"/>
            </a:endParaRPr>
          </a:p>
        </p:txBody>
      </p:sp>
    </p:spTree>
    <p:extLst>
      <p:ext uri="{BB962C8B-B14F-4D97-AF65-F5344CB8AC3E}">
        <p14:creationId xmlns:p14="http://schemas.microsoft.com/office/powerpoint/2010/main" val="500569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Start a Docker Registry</a:t>
            </a:r>
          </a:p>
        </p:txBody>
      </p:sp>
      <p:sp>
        <p:nvSpPr>
          <p:cNvPr id="5" name="object 4">
            <a:extLst>
              <a:ext uri="{FF2B5EF4-FFF2-40B4-BE49-F238E27FC236}">
                <a16:creationId xmlns:a16="http://schemas.microsoft.com/office/drawing/2014/main" id="{EB0D1C54-DFDC-46D7-B65D-FC0D42B9C250}"/>
              </a:ext>
            </a:extLst>
          </p:cNvPr>
          <p:cNvSpPr txBox="1">
            <a:spLocks noChangeArrowheads="1"/>
          </p:cNvSpPr>
          <p:nvPr/>
        </p:nvSpPr>
        <p:spPr bwMode="auto">
          <a:xfrm>
            <a:off x="563189" y="986081"/>
            <a:ext cx="9952411"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9525" defTabSz="642938"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642938"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642938"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642938"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642938"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u="sng" dirty="0">
                <a:latin typeface="Myriad Pro"/>
                <a:cs typeface="Arial" panose="020B0604020202020204" pitchFamily="34" charset="0"/>
              </a:rPr>
              <a:t>Running on localhost</a:t>
            </a:r>
            <a:endParaRPr lang="en-US" altLang="en-US" dirty="0">
              <a:latin typeface="Myriad Pro"/>
              <a:cs typeface="Arial" panose="020B0604020202020204" pitchFamily="34" charset="0"/>
            </a:endParaRPr>
          </a:p>
          <a:p>
            <a:pPr eaLnBrk="1" hangingPunct="1">
              <a:spcBef>
                <a:spcPts val="13"/>
              </a:spcBef>
            </a:pPr>
            <a:endParaRPr lang="en-US" altLang="en-US" dirty="0">
              <a:latin typeface="Myriad Pro"/>
              <a:cs typeface="Times New Roman" panose="02020603050405020304" pitchFamily="18" charset="0"/>
            </a:endParaRPr>
          </a:p>
          <a:p>
            <a:pPr eaLnBrk="1" hangingPunct="1"/>
            <a:r>
              <a:rPr lang="en-US" altLang="en-US" b="1" dirty="0">
                <a:latin typeface="Myriad Pro"/>
                <a:cs typeface="Arial" panose="020B0604020202020204" pitchFamily="34" charset="0"/>
              </a:rPr>
              <a:t>1. Start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run -d -p 5000:5000 --restart=always --name registry registry:2</a:t>
            </a:r>
          </a:p>
          <a:p>
            <a:pPr eaLnBrk="1" hangingPunct="1"/>
            <a:endParaRPr lang="en-US" altLang="en-US" dirty="0">
              <a:latin typeface="Myriad Pro"/>
              <a:cs typeface="Times New Roman" panose="02020603050405020304" pitchFamily="18" charset="0"/>
            </a:endParaRPr>
          </a:p>
          <a:p>
            <a:pPr eaLnBrk="1" hangingPunct="1">
              <a:spcBef>
                <a:spcPts val="38"/>
              </a:spcBef>
            </a:pPr>
            <a:r>
              <a:rPr lang="en-US" altLang="en-US" b="1" dirty="0">
                <a:latin typeface="Myriad Pro"/>
                <a:cs typeface="Arial" panose="020B0604020202020204" pitchFamily="34" charset="0"/>
              </a:rPr>
              <a:t>2. Get any image from the hub and tag it to point to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pull ubuntu &amp;&amp; docker tag ubuntu localhost:5000/ubuntu</a:t>
            </a:r>
          </a:p>
          <a:p>
            <a:pPr eaLnBrk="1" hangingPunct="1">
              <a:spcBef>
                <a:spcPts val="13"/>
              </a:spcBef>
            </a:pPr>
            <a:endParaRPr lang="en-US" altLang="en-US" b="1" dirty="0">
              <a:latin typeface="Myriad Pro"/>
              <a:cs typeface="Arial" panose="020B0604020202020204" pitchFamily="34" charset="0"/>
            </a:endParaRPr>
          </a:p>
          <a:p>
            <a:pPr eaLnBrk="1" hangingPunct="1">
              <a:spcBef>
                <a:spcPts val="13"/>
              </a:spcBef>
            </a:pPr>
            <a:r>
              <a:rPr lang="en-US" altLang="en-US" b="1" dirty="0">
                <a:latin typeface="Myriad Pro"/>
                <a:cs typeface="Arial" panose="020B0604020202020204" pitchFamily="34" charset="0"/>
              </a:rPr>
              <a:t>3. push it to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push localhost:5000/ubuntu</a:t>
            </a:r>
          </a:p>
          <a:p>
            <a:pPr eaLnBrk="1" hangingPunct="1">
              <a:spcBef>
                <a:spcPts val="13"/>
              </a:spcBef>
            </a:pPr>
            <a:endParaRPr lang="en-US" altLang="en-US" dirty="0">
              <a:latin typeface="Myriad Pro"/>
              <a:cs typeface="Times New Roman" panose="02020603050405020304" pitchFamily="18" charset="0"/>
            </a:endParaRPr>
          </a:p>
          <a:p>
            <a:pPr eaLnBrk="1" hangingPunct="1"/>
            <a:r>
              <a:rPr lang="en-US" altLang="en-US" b="1" dirty="0">
                <a:latin typeface="Myriad Pro"/>
                <a:cs typeface="Arial" panose="020B0604020202020204" pitchFamily="34" charset="0"/>
              </a:rPr>
              <a:t>4. pull it back from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pull localhost:5000/ubuntu</a:t>
            </a:r>
          </a:p>
        </p:txBody>
      </p:sp>
    </p:spTree>
    <p:extLst>
      <p:ext uri="{BB962C8B-B14F-4D97-AF65-F5344CB8AC3E}">
        <p14:creationId xmlns:p14="http://schemas.microsoft.com/office/powerpoint/2010/main" val="2527227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Start a Docker Registry</a:t>
            </a:r>
          </a:p>
        </p:txBody>
      </p:sp>
      <p:sp>
        <p:nvSpPr>
          <p:cNvPr id="3" name="Rectangle 2">
            <a:extLst>
              <a:ext uri="{FF2B5EF4-FFF2-40B4-BE49-F238E27FC236}">
                <a16:creationId xmlns:a16="http://schemas.microsoft.com/office/drawing/2014/main" id="{58CA5153-9F4E-4E95-B5F4-894A40A0F0FF}"/>
              </a:ext>
            </a:extLst>
          </p:cNvPr>
          <p:cNvSpPr/>
          <p:nvPr/>
        </p:nvSpPr>
        <p:spPr>
          <a:xfrm>
            <a:off x="563188" y="1093599"/>
            <a:ext cx="10708549" cy="4832092"/>
          </a:xfrm>
          <a:prstGeom prst="rect">
            <a:avLst/>
          </a:prstGeom>
        </p:spPr>
        <p:txBody>
          <a:bodyPr wrap="square">
            <a:spAutoFit/>
          </a:bodyPr>
          <a:lstStyle/>
          <a:p>
            <a:pPr marL="285750" indent="-285750" algn="just">
              <a:buFont typeface="Arial" panose="020B0604020202020204" pitchFamily="34" charset="0"/>
              <a:buChar char="•"/>
            </a:pPr>
            <a:r>
              <a:rPr lang="en-US" sz="2400" dirty="0">
                <a:solidFill>
                  <a:schemeClr val="accent2"/>
                </a:solidFill>
                <a:latin typeface="Myriad Pro"/>
              </a:rPr>
              <a:t>Run the registry image </a:t>
            </a:r>
          </a:p>
          <a:p>
            <a:pPr algn="just"/>
            <a:r>
              <a:rPr lang="en-US" sz="2400" dirty="0">
                <a:latin typeface="Myriad Pro"/>
              </a:rPr>
              <a:t>	</a:t>
            </a:r>
            <a:r>
              <a:rPr lang="en-US" sz="2000" i="1" dirty="0">
                <a:latin typeface="Myriad Pro"/>
              </a:rPr>
              <a:t>• docker container run -d -p 5000:5000 --name registry </a:t>
            </a:r>
            <a:r>
              <a:rPr lang="en-US" sz="2000" i="1" dirty="0" err="1">
                <a:latin typeface="Myriad Pro"/>
              </a:rPr>
              <a:t>registry</a:t>
            </a:r>
            <a:endParaRPr lang="en-US" sz="2000" i="1" dirty="0">
              <a:latin typeface="Myriad Pro"/>
            </a:endParaRPr>
          </a:p>
          <a:p>
            <a:pPr marL="285750" indent="-285750" algn="just">
              <a:lnSpc>
                <a:spcPct val="150000"/>
              </a:lnSpc>
              <a:buFont typeface="Arial" panose="020B0604020202020204" pitchFamily="34" charset="0"/>
              <a:buChar char="•"/>
            </a:pPr>
            <a:r>
              <a:rPr lang="en-US" sz="2400" dirty="0">
                <a:solidFill>
                  <a:schemeClr val="accent2"/>
                </a:solidFill>
                <a:latin typeface="Myriad Pro"/>
              </a:rPr>
              <a:t>Re-tag an existing image and push it to your new registry </a:t>
            </a:r>
          </a:p>
          <a:p>
            <a:pPr algn="just"/>
            <a:r>
              <a:rPr lang="en-US" sz="2400" dirty="0">
                <a:latin typeface="Myriad Pro"/>
              </a:rPr>
              <a:t>	</a:t>
            </a:r>
            <a:r>
              <a:rPr lang="en-US" sz="2000" i="1" dirty="0">
                <a:latin typeface="Myriad Pro"/>
              </a:rPr>
              <a:t>• docker tag hello-world 127.0.0.1:5000/hello-world </a:t>
            </a:r>
          </a:p>
          <a:p>
            <a:pPr algn="just"/>
            <a:r>
              <a:rPr lang="en-US" sz="2000" i="1" dirty="0">
                <a:latin typeface="Myriad Pro"/>
              </a:rPr>
              <a:t>	• docker push 127.0.0.1:5000/hello-world </a:t>
            </a:r>
          </a:p>
          <a:p>
            <a:pPr algn="just">
              <a:lnSpc>
                <a:spcPct val="150000"/>
              </a:lnSpc>
            </a:pPr>
            <a:r>
              <a:rPr lang="en-US" sz="2400" dirty="0">
                <a:latin typeface="Myriad Pro"/>
              </a:rPr>
              <a:t>• </a:t>
            </a:r>
            <a:r>
              <a:rPr lang="en-US" sz="2400" dirty="0">
                <a:solidFill>
                  <a:schemeClr val="accent2"/>
                </a:solidFill>
                <a:latin typeface="Myriad Pro"/>
              </a:rPr>
              <a:t>Remove that image from local cache and pull it from new registry </a:t>
            </a:r>
          </a:p>
          <a:p>
            <a:pPr algn="just"/>
            <a:r>
              <a:rPr lang="en-US" sz="2400" dirty="0">
                <a:latin typeface="Myriad Pro"/>
              </a:rPr>
              <a:t>	</a:t>
            </a:r>
            <a:r>
              <a:rPr lang="en-US" sz="2000" i="1" dirty="0">
                <a:latin typeface="Myriad Pro"/>
              </a:rPr>
              <a:t>• docker image remove hello-world </a:t>
            </a:r>
          </a:p>
          <a:p>
            <a:pPr algn="just"/>
            <a:r>
              <a:rPr lang="en-US" sz="2000" i="1" dirty="0">
                <a:latin typeface="Myriad Pro"/>
              </a:rPr>
              <a:t>	• docker image remove 127.0.0.1:5000/hello-world </a:t>
            </a:r>
          </a:p>
          <a:p>
            <a:pPr algn="just"/>
            <a:r>
              <a:rPr lang="en-US" sz="2000" i="1" dirty="0">
                <a:latin typeface="Myriad Pro"/>
              </a:rPr>
              <a:t>	• docker pull 127.0.0.1:5000/hello-world </a:t>
            </a:r>
          </a:p>
          <a:p>
            <a:pPr algn="just">
              <a:lnSpc>
                <a:spcPct val="150000"/>
              </a:lnSpc>
            </a:pPr>
            <a:r>
              <a:rPr lang="en-US" sz="2400" dirty="0">
                <a:latin typeface="Myriad Pro"/>
              </a:rPr>
              <a:t>• </a:t>
            </a:r>
            <a:r>
              <a:rPr lang="en-US" sz="2400" dirty="0">
                <a:solidFill>
                  <a:schemeClr val="accent2"/>
                </a:solidFill>
                <a:latin typeface="Myriad Pro"/>
              </a:rPr>
              <a:t>Re-create registry using a bind mount and see how it stores data </a:t>
            </a:r>
          </a:p>
          <a:p>
            <a:pPr algn="just"/>
            <a:r>
              <a:rPr lang="en-US" sz="2400" dirty="0">
                <a:latin typeface="Myriad Pro"/>
              </a:rPr>
              <a:t>	</a:t>
            </a:r>
            <a:r>
              <a:rPr lang="en-US" sz="2000" i="1" dirty="0">
                <a:latin typeface="Myriad Pro"/>
              </a:rPr>
              <a:t>• docker container run -d -p 5000:5000 --name registry -v $(</a:t>
            </a:r>
            <a:r>
              <a:rPr lang="en-US" sz="2000" i="1" dirty="0" err="1">
                <a:latin typeface="Myriad Pro"/>
              </a:rPr>
              <a:t>pwd</a:t>
            </a:r>
            <a:r>
              <a:rPr lang="en-US" sz="2000" i="1" dirty="0">
                <a:latin typeface="Myriad Pro"/>
              </a:rPr>
              <a:t>)/</a:t>
            </a:r>
          </a:p>
          <a:p>
            <a:pPr algn="just"/>
            <a:r>
              <a:rPr lang="en-US" sz="2000" i="1" dirty="0">
                <a:latin typeface="Myriad Pro"/>
              </a:rPr>
              <a:t>               registry-data:/var/lib/registry </a:t>
            </a:r>
            <a:r>
              <a:rPr lang="en-US" sz="2000" i="1" dirty="0" err="1">
                <a:latin typeface="Myriad Pro"/>
              </a:rPr>
              <a:t>registry</a:t>
            </a:r>
            <a:endParaRPr lang="en-US" sz="2400" i="1" dirty="0">
              <a:latin typeface="Myriad Pro"/>
            </a:endParaRPr>
          </a:p>
        </p:txBody>
      </p:sp>
    </p:spTree>
    <p:extLst>
      <p:ext uri="{BB962C8B-B14F-4D97-AF65-F5344CB8AC3E}">
        <p14:creationId xmlns:p14="http://schemas.microsoft.com/office/powerpoint/2010/main" val="1425069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255407" y="1227965"/>
            <a:ext cx="9681185" cy="4999082"/>
            <a:chOff x="728089" y="489098"/>
            <a:chExt cx="9681185" cy="4999082"/>
          </a:xfrm>
        </p:grpSpPr>
        <p:pic>
          <p:nvPicPr>
            <p:cNvPr id="10" name="Picture 9">
              <a:extLst>
                <a:ext uri="{FF2B5EF4-FFF2-40B4-BE49-F238E27FC236}">
                  <a16:creationId xmlns:a16="http://schemas.microsoft.com/office/drawing/2014/main" id="{F3B38607-B9A3-42DE-9FBD-8DBCC11481DE}"/>
                </a:ext>
              </a:extLst>
            </p:cNvPr>
            <p:cNvPicPr>
              <a:picLocks noChangeAspect="1"/>
            </p:cNvPicPr>
            <p:nvPr/>
          </p:nvPicPr>
          <p:blipFill>
            <a:blip r:embed="rId3"/>
            <a:stretch>
              <a:fillRect/>
            </a:stretch>
          </p:blipFill>
          <p:spPr>
            <a:xfrm>
              <a:off x="728089" y="489098"/>
              <a:ext cx="9681185" cy="4823549"/>
            </a:xfrm>
            <a:prstGeom prst="rect">
              <a:avLst/>
            </a:prstGeom>
          </p:spPr>
        </p:pic>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4"/>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4"/>
            <a:stretch>
              <a:fillRect/>
            </a:stretch>
          </p:blipFill>
          <p:spPr>
            <a:xfrm>
              <a:off x="6273541" y="680806"/>
              <a:ext cx="2232506" cy="1052101"/>
            </a:xfrm>
            <a:prstGeom prst="rect">
              <a:avLst/>
            </a:prstGeom>
          </p:spPr>
        </p:pic>
      </p:grpSp>
    </p:spTree>
    <p:extLst>
      <p:ext uri="{BB962C8B-B14F-4D97-AF65-F5344CB8AC3E}">
        <p14:creationId xmlns:p14="http://schemas.microsoft.com/office/powerpoint/2010/main" val="1324003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8" name="Picture 7">
            <a:extLst>
              <a:ext uri="{FF2B5EF4-FFF2-40B4-BE49-F238E27FC236}">
                <a16:creationId xmlns:a16="http://schemas.microsoft.com/office/drawing/2014/main" id="{8B6D1EAB-E5B7-4A0A-80AC-AE7AC58A5410}"/>
              </a:ext>
            </a:extLst>
          </p:cNvPr>
          <p:cNvPicPr>
            <a:picLocks noChangeAspect="1"/>
          </p:cNvPicPr>
          <p:nvPr/>
        </p:nvPicPr>
        <p:blipFill>
          <a:blip r:embed="rId3"/>
          <a:stretch>
            <a:fillRect/>
          </a:stretch>
        </p:blipFill>
        <p:spPr>
          <a:xfrm>
            <a:off x="1336498" y="1037266"/>
            <a:ext cx="9519004" cy="4783467"/>
          </a:xfrm>
          <a:prstGeom prst="rect">
            <a:avLst/>
          </a:prstGeom>
        </p:spPr>
      </p:pic>
      <p:sp>
        <p:nvSpPr>
          <p:cNvPr id="3" name="TextBox 2">
            <a:extLst>
              <a:ext uri="{FF2B5EF4-FFF2-40B4-BE49-F238E27FC236}">
                <a16:creationId xmlns:a16="http://schemas.microsoft.com/office/drawing/2014/main" id="{65C3644F-BFB3-4022-95D4-A1B24C33FA54}"/>
              </a:ext>
            </a:extLst>
          </p:cNvPr>
          <p:cNvSpPr txBox="1"/>
          <p:nvPr/>
        </p:nvSpPr>
        <p:spPr>
          <a:xfrm>
            <a:off x="6577262" y="1524001"/>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14" name="Title 7">
            <a:extLst>
              <a:ext uri="{FF2B5EF4-FFF2-40B4-BE49-F238E27FC236}">
                <a16:creationId xmlns:a16="http://schemas.microsoft.com/office/drawing/2014/main" id="{898BC972-CA01-4ECA-A764-5C036C3742D4}"/>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957262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5" name="Picture 4">
            <a:extLst>
              <a:ext uri="{FF2B5EF4-FFF2-40B4-BE49-F238E27FC236}">
                <a16:creationId xmlns:a16="http://schemas.microsoft.com/office/drawing/2014/main" id="{BFDFA22C-2579-4490-A3C8-E683D3D0B1AF}"/>
              </a:ext>
            </a:extLst>
          </p:cNvPr>
          <p:cNvPicPr>
            <a:picLocks noChangeAspect="1"/>
          </p:cNvPicPr>
          <p:nvPr/>
        </p:nvPicPr>
        <p:blipFill>
          <a:blip r:embed="rId3"/>
          <a:stretch>
            <a:fillRect/>
          </a:stretch>
        </p:blipFill>
        <p:spPr>
          <a:xfrm>
            <a:off x="1468899" y="1248315"/>
            <a:ext cx="9254202" cy="4361369"/>
          </a:xfrm>
          <a:prstGeom prst="rect">
            <a:avLst/>
          </a:prstGeom>
        </p:spPr>
      </p:pic>
      <p:sp>
        <p:nvSpPr>
          <p:cNvPr id="6" name="TextBox 5">
            <a:extLst>
              <a:ext uri="{FF2B5EF4-FFF2-40B4-BE49-F238E27FC236}">
                <a16:creationId xmlns:a16="http://schemas.microsoft.com/office/drawing/2014/main" id="{23809AC8-76CB-4563-920E-AB33BD46461D}"/>
              </a:ext>
            </a:extLst>
          </p:cNvPr>
          <p:cNvSpPr txBox="1"/>
          <p:nvPr/>
        </p:nvSpPr>
        <p:spPr>
          <a:xfrm>
            <a:off x="6577262" y="1524001"/>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7" name="Title 7">
            <a:extLst>
              <a:ext uri="{FF2B5EF4-FFF2-40B4-BE49-F238E27FC236}">
                <a16:creationId xmlns:a16="http://schemas.microsoft.com/office/drawing/2014/main" id="{778B6B12-DA74-48F3-9F0F-2CAE0995011D}"/>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243947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7" name="Picture 6">
            <a:extLst>
              <a:ext uri="{FF2B5EF4-FFF2-40B4-BE49-F238E27FC236}">
                <a16:creationId xmlns:a16="http://schemas.microsoft.com/office/drawing/2014/main" id="{C073C995-241A-4E60-84DF-8D3432961C36}"/>
              </a:ext>
            </a:extLst>
          </p:cNvPr>
          <p:cNvPicPr>
            <a:picLocks noChangeAspect="1"/>
          </p:cNvPicPr>
          <p:nvPr/>
        </p:nvPicPr>
        <p:blipFill>
          <a:blip r:embed="rId3"/>
          <a:stretch>
            <a:fillRect/>
          </a:stretch>
        </p:blipFill>
        <p:spPr>
          <a:xfrm>
            <a:off x="1344745" y="1194391"/>
            <a:ext cx="9502510" cy="4469218"/>
          </a:xfrm>
          <a:prstGeom prst="rect">
            <a:avLst/>
          </a:prstGeom>
        </p:spPr>
      </p:pic>
      <p:sp>
        <p:nvSpPr>
          <p:cNvPr id="6" name="TextBox 5">
            <a:extLst>
              <a:ext uri="{FF2B5EF4-FFF2-40B4-BE49-F238E27FC236}">
                <a16:creationId xmlns:a16="http://schemas.microsoft.com/office/drawing/2014/main" id="{23809AC8-76CB-4563-920E-AB33BD46461D}"/>
              </a:ext>
            </a:extLst>
          </p:cNvPr>
          <p:cNvSpPr txBox="1"/>
          <p:nvPr/>
        </p:nvSpPr>
        <p:spPr>
          <a:xfrm>
            <a:off x="6561219" y="1433049"/>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8" name="Title 7">
            <a:extLst>
              <a:ext uri="{FF2B5EF4-FFF2-40B4-BE49-F238E27FC236}">
                <a16:creationId xmlns:a16="http://schemas.microsoft.com/office/drawing/2014/main" id="{CD86C35D-324C-4F57-AC7B-B786B6C2FCD6}"/>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690881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5" name="Picture 4">
            <a:extLst>
              <a:ext uri="{FF2B5EF4-FFF2-40B4-BE49-F238E27FC236}">
                <a16:creationId xmlns:a16="http://schemas.microsoft.com/office/drawing/2014/main" id="{7AFC5C4F-B8D0-4664-8F2C-9E81CE515440}"/>
              </a:ext>
            </a:extLst>
          </p:cNvPr>
          <p:cNvPicPr>
            <a:picLocks noChangeAspect="1"/>
          </p:cNvPicPr>
          <p:nvPr/>
        </p:nvPicPr>
        <p:blipFill>
          <a:blip r:embed="rId3"/>
          <a:stretch>
            <a:fillRect/>
          </a:stretch>
        </p:blipFill>
        <p:spPr>
          <a:xfrm>
            <a:off x="1478366" y="1167128"/>
            <a:ext cx="9235267" cy="4523744"/>
          </a:xfrm>
          <a:prstGeom prst="rect">
            <a:avLst/>
          </a:prstGeom>
        </p:spPr>
      </p:pic>
      <p:sp>
        <p:nvSpPr>
          <p:cNvPr id="6" name="TextBox 5">
            <a:extLst>
              <a:ext uri="{FF2B5EF4-FFF2-40B4-BE49-F238E27FC236}">
                <a16:creationId xmlns:a16="http://schemas.microsoft.com/office/drawing/2014/main" id="{23809AC8-76CB-4563-920E-AB33BD46461D}"/>
              </a:ext>
            </a:extLst>
          </p:cNvPr>
          <p:cNvSpPr txBox="1"/>
          <p:nvPr/>
        </p:nvSpPr>
        <p:spPr>
          <a:xfrm>
            <a:off x="6432882" y="1437697"/>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8" name="Title 7">
            <a:extLst>
              <a:ext uri="{FF2B5EF4-FFF2-40B4-BE49-F238E27FC236}">
                <a16:creationId xmlns:a16="http://schemas.microsoft.com/office/drawing/2014/main" id="{76A2674A-0A22-46CA-ABCB-2D050738AF4A}"/>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44683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940079"/>
          </a:xfrm>
        </p:spPr>
        <p:txBody>
          <a:bodyPr anchor="t">
            <a:normAutofit/>
          </a:bodyPr>
          <a:lstStyle/>
          <a:p>
            <a:r>
              <a:rPr lang="en" sz="4400" b="0" dirty="0">
                <a:latin typeface="Myriad Pro"/>
                <a:sym typeface="Arial"/>
              </a:rPr>
              <a:t>An effort to solve the Problem complexity</a:t>
            </a:r>
            <a:endParaRPr lang="en-US" sz="4400" b="0" dirty="0">
              <a:latin typeface="Myriad Pro"/>
            </a:endParaRPr>
          </a:p>
        </p:txBody>
      </p:sp>
      <p:grpSp>
        <p:nvGrpSpPr>
          <p:cNvPr id="76" name="Group 75">
            <a:extLst>
              <a:ext uri="{FF2B5EF4-FFF2-40B4-BE49-F238E27FC236}">
                <a16:creationId xmlns:a16="http://schemas.microsoft.com/office/drawing/2014/main" id="{680095BC-D010-4ECC-958A-8C0B82C8B00C}"/>
              </a:ext>
            </a:extLst>
          </p:cNvPr>
          <p:cNvGrpSpPr/>
          <p:nvPr/>
        </p:nvGrpSpPr>
        <p:grpSpPr>
          <a:xfrm>
            <a:off x="106067" y="897862"/>
            <a:ext cx="11891829" cy="5123448"/>
            <a:chOff x="10889" y="1215787"/>
            <a:chExt cx="12103979" cy="5549443"/>
          </a:xfrm>
        </p:grpSpPr>
        <p:sp>
          <p:nvSpPr>
            <p:cNvPr id="77" name="Line 1">
              <a:extLst>
                <a:ext uri="{FF2B5EF4-FFF2-40B4-BE49-F238E27FC236}">
                  <a16:creationId xmlns:a16="http://schemas.microsoft.com/office/drawing/2014/main" id="{4379385C-B613-486C-A3DF-F0F8A176137A}"/>
                </a:ext>
              </a:extLst>
            </p:cNvPr>
            <p:cNvSpPr>
              <a:spLocks noChangeShapeType="1"/>
            </p:cNvSpPr>
            <p:nvPr/>
          </p:nvSpPr>
          <p:spPr bwMode="auto">
            <a:xfrm>
              <a:off x="555476" y="4115877"/>
              <a:ext cx="10788650" cy="794"/>
            </a:xfrm>
            <a:prstGeom prst="line">
              <a:avLst/>
            </a:prstGeom>
            <a:noFill/>
            <a:ln w="63500" cap="flat">
              <a:solidFill>
                <a:srgbClr val="394D54"/>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394D54"/>
                </a:solidFill>
                <a:effectLst/>
                <a:uLnTx/>
                <a:uFillTx/>
                <a:latin typeface="Calibri"/>
              </a:endParaRPr>
            </a:p>
          </p:txBody>
        </p:sp>
        <p:sp>
          <p:nvSpPr>
            <p:cNvPr id="78" name="Rectangle 2">
              <a:extLst>
                <a:ext uri="{FF2B5EF4-FFF2-40B4-BE49-F238E27FC236}">
                  <a16:creationId xmlns:a16="http://schemas.microsoft.com/office/drawing/2014/main" id="{800A90DE-D9F9-4BC4-8923-44B39E5F4D96}"/>
                </a:ext>
              </a:extLst>
            </p:cNvPr>
            <p:cNvSpPr>
              <a:spLocks/>
            </p:cNvSpPr>
            <p:nvPr/>
          </p:nvSpPr>
          <p:spPr bwMode="auto">
            <a:xfrm>
              <a:off x="1215527" y="1424952"/>
              <a:ext cx="1424387"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Static website</a:t>
              </a:r>
            </a:p>
          </p:txBody>
        </p:sp>
        <p:sp>
          <p:nvSpPr>
            <p:cNvPr id="79" name="Rectangle 3">
              <a:extLst>
                <a:ext uri="{FF2B5EF4-FFF2-40B4-BE49-F238E27FC236}">
                  <a16:creationId xmlns:a16="http://schemas.microsoft.com/office/drawing/2014/main" id="{8A06E3CA-9E4E-4866-AF31-C73F12150927}"/>
                </a:ext>
              </a:extLst>
            </p:cNvPr>
            <p:cNvSpPr>
              <a:spLocks/>
            </p:cNvSpPr>
            <p:nvPr/>
          </p:nvSpPr>
          <p:spPr bwMode="auto">
            <a:xfrm>
              <a:off x="5136061" y="1453945"/>
              <a:ext cx="1505968"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Web frontend </a:t>
              </a:r>
            </a:p>
          </p:txBody>
        </p:sp>
        <p:sp>
          <p:nvSpPr>
            <p:cNvPr id="80" name="Rectangle 4">
              <a:extLst>
                <a:ext uri="{FF2B5EF4-FFF2-40B4-BE49-F238E27FC236}">
                  <a16:creationId xmlns:a16="http://schemas.microsoft.com/office/drawing/2014/main" id="{A3ABDAE2-613F-4518-A862-2EB511A049F5}"/>
                </a:ext>
              </a:extLst>
            </p:cNvPr>
            <p:cNvSpPr>
              <a:spLocks/>
            </p:cNvSpPr>
            <p:nvPr/>
          </p:nvSpPr>
          <p:spPr bwMode="auto">
            <a:xfrm>
              <a:off x="3460749" y="1449889"/>
              <a:ext cx="828853"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User DB</a:t>
              </a:r>
            </a:p>
          </p:txBody>
        </p:sp>
        <p:sp>
          <p:nvSpPr>
            <p:cNvPr id="81" name="Rectangle 5">
              <a:extLst>
                <a:ext uri="{FF2B5EF4-FFF2-40B4-BE49-F238E27FC236}">
                  <a16:creationId xmlns:a16="http://schemas.microsoft.com/office/drawing/2014/main" id="{6BB76E51-563C-49D1-B5EC-F4C0A49397C9}"/>
                </a:ext>
              </a:extLst>
            </p:cNvPr>
            <p:cNvSpPr>
              <a:spLocks/>
            </p:cNvSpPr>
            <p:nvPr/>
          </p:nvSpPr>
          <p:spPr bwMode="auto">
            <a:xfrm>
              <a:off x="7384107" y="1443300"/>
              <a:ext cx="686904"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Queue</a:t>
              </a:r>
            </a:p>
          </p:txBody>
        </p:sp>
        <p:sp>
          <p:nvSpPr>
            <p:cNvPr id="82" name="Rectangle 6">
              <a:extLst>
                <a:ext uri="{FF2B5EF4-FFF2-40B4-BE49-F238E27FC236}">
                  <a16:creationId xmlns:a16="http://schemas.microsoft.com/office/drawing/2014/main" id="{49E7691B-4BBF-4B15-A168-79D9E8167CB7}"/>
                </a:ext>
              </a:extLst>
            </p:cNvPr>
            <p:cNvSpPr>
              <a:spLocks/>
            </p:cNvSpPr>
            <p:nvPr/>
          </p:nvSpPr>
          <p:spPr bwMode="auto">
            <a:xfrm>
              <a:off x="8897175" y="1368975"/>
              <a:ext cx="1284069"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Analytics DB</a:t>
              </a:r>
            </a:p>
          </p:txBody>
        </p:sp>
        <p:sp>
          <p:nvSpPr>
            <p:cNvPr id="83" name="Rectangle 16">
              <a:extLst>
                <a:ext uri="{FF2B5EF4-FFF2-40B4-BE49-F238E27FC236}">
                  <a16:creationId xmlns:a16="http://schemas.microsoft.com/office/drawing/2014/main" id="{292DBBA1-C032-4280-ADF1-80F31940D5B4}"/>
                </a:ext>
              </a:extLst>
            </p:cNvPr>
            <p:cNvSpPr>
              <a:spLocks/>
            </p:cNvSpPr>
            <p:nvPr/>
          </p:nvSpPr>
          <p:spPr bwMode="auto">
            <a:xfrm>
              <a:off x="1482507" y="6216174"/>
              <a:ext cx="1232000"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Development VM</a:t>
              </a:r>
            </a:p>
          </p:txBody>
        </p:sp>
        <p:sp>
          <p:nvSpPr>
            <p:cNvPr id="84" name="Rectangle 17">
              <a:extLst>
                <a:ext uri="{FF2B5EF4-FFF2-40B4-BE49-F238E27FC236}">
                  <a16:creationId xmlns:a16="http://schemas.microsoft.com/office/drawing/2014/main" id="{14104981-85E1-408E-B6E5-F8E1D735C51F}"/>
                </a:ext>
              </a:extLst>
            </p:cNvPr>
            <p:cNvSpPr>
              <a:spLocks/>
            </p:cNvSpPr>
            <p:nvPr/>
          </p:nvSpPr>
          <p:spPr bwMode="auto">
            <a:xfrm>
              <a:off x="3286862" y="6242079"/>
              <a:ext cx="903907" cy="26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QA server</a:t>
              </a:r>
            </a:p>
          </p:txBody>
        </p:sp>
        <p:sp>
          <p:nvSpPr>
            <p:cNvPr id="85" name="Rectangle 18">
              <a:extLst>
                <a:ext uri="{FF2B5EF4-FFF2-40B4-BE49-F238E27FC236}">
                  <a16:creationId xmlns:a16="http://schemas.microsoft.com/office/drawing/2014/main" id="{4FEABDBE-5636-44CB-A8F4-4EDAB9CFC980}"/>
                </a:ext>
              </a:extLst>
            </p:cNvPr>
            <p:cNvSpPr>
              <a:spLocks/>
            </p:cNvSpPr>
            <p:nvPr/>
          </p:nvSpPr>
          <p:spPr bwMode="auto">
            <a:xfrm>
              <a:off x="6359423" y="6257595"/>
              <a:ext cx="1153541" cy="26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Public Cloud</a:t>
              </a:r>
            </a:p>
          </p:txBody>
        </p:sp>
        <p:sp>
          <p:nvSpPr>
            <p:cNvPr id="86" name="Rectangle 21">
              <a:extLst>
                <a:ext uri="{FF2B5EF4-FFF2-40B4-BE49-F238E27FC236}">
                  <a16:creationId xmlns:a16="http://schemas.microsoft.com/office/drawing/2014/main" id="{E89FAA32-4758-4D36-BA48-FBEF5B8E4BDE}"/>
                </a:ext>
              </a:extLst>
            </p:cNvPr>
            <p:cNvSpPr>
              <a:spLocks/>
            </p:cNvSpPr>
            <p:nvPr/>
          </p:nvSpPr>
          <p:spPr bwMode="auto">
            <a:xfrm>
              <a:off x="9282901" y="6206649"/>
              <a:ext cx="1532244"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Contributor’s laptop</a:t>
              </a:r>
            </a:p>
          </p:txBody>
        </p:sp>
        <p:sp>
          <p:nvSpPr>
            <p:cNvPr id="87" name="TextBox 86">
              <a:extLst>
                <a:ext uri="{FF2B5EF4-FFF2-40B4-BE49-F238E27FC236}">
                  <a16:creationId xmlns:a16="http://schemas.microsoft.com/office/drawing/2014/main" id="{F61024AC-A5C9-42F2-B493-43F0FDF3D84B}"/>
                </a:ext>
              </a:extLst>
            </p:cNvPr>
            <p:cNvSpPr txBox="1"/>
            <p:nvPr/>
          </p:nvSpPr>
          <p:spPr>
            <a:xfrm rot="16200000">
              <a:off x="-713871" y="2109873"/>
              <a:ext cx="2186264" cy="657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Multiplicity</a:t>
              </a:r>
              <a:r>
                <a:rPr kumimoji="0" lang="en-US" sz="1800" b="0" i="0" u="none" strike="noStrike" kern="0" cap="none" spc="0" normalizeH="0" baseline="0" noProof="0" dirty="0">
                  <a:ln>
                    <a:noFill/>
                  </a:ln>
                  <a:solidFill>
                    <a:srgbClr val="394D54"/>
                  </a:solidFill>
                  <a:effectLst/>
                  <a:uLnTx/>
                  <a:uFillTx/>
                  <a:latin typeface="Calibri"/>
                </a:rPr>
                <a:t> of Stacks</a:t>
              </a:r>
            </a:p>
          </p:txBody>
        </p:sp>
        <p:sp>
          <p:nvSpPr>
            <p:cNvPr id="88" name="TextBox 87">
              <a:extLst>
                <a:ext uri="{FF2B5EF4-FFF2-40B4-BE49-F238E27FC236}">
                  <a16:creationId xmlns:a16="http://schemas.microsoft.com/office/drawing/2014/main" id="{D5C2F7C9-CA04-4F82-A5B8-107B9ACB0102}"/>
                </a:ext>
              </a:extLst>
            </p:cNvPr>
            <p:cNvSpPr txBox="1"/>
            <p:nvPr/>
          </p:nvSpPr>
          <p:spPr>
            <a:xfrm rot="16200000">
              <a:off x="-612342" y="4757303"/>
              <a:ext cx="2186264" cy="9398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Multiplicity of hardware environments</a:t>
              </a:r>
            </a:p>
          </p:txBody>
        </p:sp>
        <p:sp>
          <p:nvSpPr>
            <p:cNvPr id="89" name="Rectangle 20">
              <a:extLst>
                <a:ext uri="{FF2B5EF4-FFF2-40B4-BE49-F238E27FC236}">
                  <a16:creationId xmlns:a16="http://schemas.microsoft.com/office/drawing/2014/main" id="{CDC7154B-CB30-4CAA-B2E8-55A2442A06B6}"/>
                </a:ext>
              </a:extLst>
            </p:cNvPr>
            <p:cNvSpPr>
              <a:spLocks/>
            </p:cNvSpPr>
            <p:nvPr/>
          </p:nvSpPr>
          <p:spPr bwMode="auto">
            <a:xfrm>
              <a:off x="7778122" y="6216175"/>
              <a:ext cx="1579981"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Production Cluster</a:t>
              </a:r>
            </a:p>
          </p:txBody>
        </p:sp>
        <p:pic>
          <p:nvPicPr>
            <p:cNvPr id="90" name="Picture 16">
              <a:extLst>
                <a:ext uri="{FF2B5EF4-FFF2-40B4-BE49-F238E27FC236}">
                  <a16:creationId xmlns:a16="http://schemas.microsoft.com/office/drawing/2014/main" id="{225BEBED-576C-4048-AEBC-D3881DF9D1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91" name="Rectangle 19">
              <a:extLst>
                <a:ext uri="{FF2B5EF4-FFF2-40B4-BE49-F238E27FC236}">
                  <a16:creationId xmlns:a16="http://schemas.microsoft.com/office/drawing/2014/main" id="{E5F607F6-6E2A-41FF-BB7F-39561C121C1B}"/>
                </a:ext>
              </a:extLst>
            </p:cNvPr>
            <p:cNvSpPr>
              <a:spLocks/>
            </p:cNvSpPr>
            <p:nvPr/>
          </p:nvSpPr>
          <p:spPr bwMode="auto">
            <a:xfrm>
              <a:off x="4341997" y="6231842"/>
              <a:ext cx="1815106"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Customer Data Center</a:t>
              </a:r>
            </a:p>
          </p:txBody>
        </p:sp>
        <p:pic>
          <p:nvPicPr>
            <p:cNvPr id="92" name="Picture 19">
              <a:extLst>
                <a:ext uri="{FF2B5EF4-FFF2-40B4-BE49-F238E27FC236}">
                  <a16:creationId xmlns:a16="http://schemas.microsoft.com/office/drawing/2014/main" id="{8483900D-929F-4BF8-94AE-2FD590274E56}"/>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7">
              <a:extLst>
                <a:ext uri="{FF2B5EF4-FFF2-40B4-BE49-F238E27FC236}">
                  <a16:creationId xmlns:a16="http://schemas.microsoft.com/office/drawing/2014/main" id="{98683308-A1EC-4FBE-BB04-0D070C99EB4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4" name="Picture 21">
              <a:extLst>
                <a:ext uri="{FF2B5EF4-FFF2-40B4-BE49-F238E27FC236}">
                  <a16:creationId xmlns:a16="http://schemas.microsoft.com/office/drawing/2014/main" id="{6954C33A-D585-4A92-AF04-37DFC1165C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95" name="Picture 94">
              <a:extLst>
                <a:ext uri="{FF2B5EF4-FFF2-40B4-BE49-F238E27FC236}">
                  <a16:creationId xmlns:a16="http://schemas.microsoft.com/office/drawing/2014/main" id="{B40C9F54-8FE6-440F-8B0F-549DA342F8FB}"/>
                </a:ext>
              </a:extLst>
            </p:cNvPr>
            <p:cNvPicPr>
              <a:picLocks noChangeAspect="1"/>
            </p:cNvPicPr>
            <p:nvPr/>
          </p:nvPicPr>
          <p:blipFill>
            <a:blip r:embed="rId7" cstate="print"/>
            <a:stretch>
              <a:fillRect/>
            </a:stretch>
          </p:blipFill>
          <p:spPr>
            <a:xfrm>
              <a:off x="8290744" y="5395070"/>
              <a:ext cx="542373" cy="745566"/>
            </a:xfrm>
            <a:prstGeom prst="rect">
              <a:avLst/>
            </a:prstGeom>
          </p:spPr>
        </p:pic>
        <p:pic>
          <p:nvPicPr>
            <p:cNvPr id="96" name="Picture 22">
              <a:extLst>
                <a:ext uri="{FF2B5EF4-FFF2-40B4-BE49-F238E27FC236}">
                  <a16:creationId xmlns:a16="http://schemas.microsoft.com/office/drawing/2014/main" id="{24F30EC1-7EAD-4A87-BBD1-FF80755F2C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97" name="Freeform 62">
              <a:extLst>
                <a:ext uri="{FF2B5EF4-FFF2-40B4-BE49-F238E27FC236}">
                  <a16:creationId xmlns:a16="http://schemas.microsoft.com/office/drawing/2014/main" id="{C2EA49D3-BAD1-4BE2-8941-EA0A901CD824}"/>
                </a:ext>
              </a:extLst>
            </p:cNvPr>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98" name="Freeform 65">
              <a:extLst>
                <a:ext uri="{FF2B5EF4-FFF2-40B4-BE49-F238E27FC236}">
                  <a16:creationId xmlns:a16="http://schemas.microsoft.com/office/drawing/2014/main" id="{BCD1EB54-24BE-4DD0-825B-E9EADA0F1A67}"/>
                </a:ext>
              </a:extLst>
            </p:cNvPr>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algn="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99" name="Freeform 68">
              <a:extLst>
                <a:ext uri="{FF2B5EF4-FFF2-40B4-BE49-F238E27FC236}">
                  <a16:creationId xmlns:a16="http://schemas.microsoft.com/office/drawing/2014/main" id="{C5E19E63-0130-400A-A6B6-462370FE3ED4}"/>
                </a:ext>
              </a:extLst>
            </p:cNvPr>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a:ln>
                  <a:noFill/>
                </a:ln>
                <a:solidFill>
                  <a:srgbClr val="394D54">
                    <a:hueOff val="0"/>
                    <a:satOff val="0"/>
                    <a:lumOff val="0"/>
                    <a:alphaOff val="0"/>
                  </a:srgbClr>
                </a:solidFill>
                <a:effectLst/>
                <a:uLnTx/>
                <a:uFillTx/>
                <a:latin typeface="Calibri"/>
                <a:ea typeface="+mn-ea"/>
                <a:cs typeface="+mn-cs"/>
              </a:endParaRPr>
            </a:p>
          </p:txBody>
        </p:sp>
        <p:sp>
          <p:nvSpPr>
            <p:cNvPr id="100" name="Freeform 70">
              <a:extLst>
                <a:ext uri="{FF2B5EF4-FFF2-40B4-BE49-F238E27FC236}">
                  <a16:creationId xmlns:a16="http://schemas.microsoft.com/office/drawing/2014/main" id="{A1889CEC-0B6D-447E-9B54-AF3B6F9E16FC}"/>
                </a:ext>
              </a:extLst>
            </p:cNvPr>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1" name="Freeform 71">
              <a:extLst>
                <a:ext uri="{FF2B5EF4-FFF2-40B4-BE49-F238E27FC236}">
                  <a16:creationId xmlns:a16="http://schemas.microsoft.com/office/drawing/2014/main" id="{A7294EEB-C05E-4CEB-9C76-0D64E856428E}"/>
                </a:ext>
              </a:extLst>
            </p:cNvPr>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2" name="Freeform 72">
              <a:extLst>
                <a:ext uri="{FF2B5EF4-FFF2-40B4-BE49-F238E27FC236}">
                  <a16:creationId xmlns:a16="http://schemas.microsoft.com/office/drawing/2014/main" id="{D2927E04-72F1-4CD7-944F-0FC5417F3C09}"/>
                </a:ext>
              </a:extLst>
            </p:cNvPr>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03" name="Freeform 73">
              <a:extLst>
                <a:ext uri="{FF2B5EF4-FFF2-40B4-BE49-F238E27FC236}">
                  <a16:creationId xmlns:a16="http://schemas.microsoft.com/office/drawing/2014/main" id="{1674E28B-5838-4826-939A-33C4B3A4BDDA}"/>
                </a:ext>
              </a:extLst>
            </p:cNvPr>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4" name="Freeform 74">
              <a:extLst>
                <a:ext uri="{FF2B5EF4-FFF2-40B4-BE49-F238E27FC236}">
                  <a16:creationId xmlns:a16="http://schemas.microsoft.com/office/drawing/2014/main" id="{4DC81CCF-3652-4117-9DBB-516196786673}"/>
                </a:ext>
              </a:extLst>
            </p:cNvPr>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05" name="Freeform 75">
              <a:extLst>
                <a:ext uri="{FF2B5EF4-FFF2-40B4-BE49-F238E27FC236}">
                  <a16:creationId xmlns:a16="http://schemas.microsoft.com/office/drawing/2014/main" id="{AFA7AA54-DD0A-4022-8C92-7FB4298FE432}"/>
                </a:ext>
              </a:extLst>
            </p:cNvPr>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6" name="Freeform 88">
              <a:extLst>
                <a:ext uri="{FF2B5EF4-FFF2-40B4-BE49-F238E27FC236}">
                  <a16:creationId xmlns:a16="http://schemas.microsoft.com/office/drawing/2014/main" id="{FE7A01F2-983A-4C77-8039-98C2B22D371A}"/>
                </a:ext>
              </a:extLst>
            </p:cNvPr>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7" name="Freeform 89">
              <a:extLst>
                <a:ext uri="{FF2B5EF4-FFF2-40B4-BE49-F238E27FC236}">
                  <a16:creationId xmlns:a16="http://schemas.microsoft.com/office/drawing/2014/main" id="{78B23742-2F49-464F-A57D-CE9A3DCBCF65}"/>
                </a:ext>
              </a:extLst>
            </p:cNvPr>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08" name="Freeform 90">
              <a:extLst>
                <a:ext uri="{FF2B5EF4-FFF2-40B4-BE49-F238E27FC236}">
                  <a16:creationId xmlns:a16="http://schemas.microsoft.com/office/drawing/2014/main" id="{1EC1928F-4B9A-48E8-9F78-4F3DBAA8E481}"/>
                </a:ext>
              </a:extLst>
            </p:cNvPr>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9" name="Freeform 98">
              <a:extLst>
                <a:ext uri="{FF2B5EF4-FFF2-40B4-BE49-F238E27FC236}">
                  <a16:creationId xmlns:a16="http://schemas.microsoft.com/office/drawing/2014/main" id="{EFBFAA49-0675-4102-BD93-D5B5A0F50403}"/>
                </a:ext>
              </a:extLst>
            </p:cNvPr>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0" name="Freeform 99">
              <a:extLst>
                <a:ext uri="{FF2B5EF4-FFF2-40B4-BE49-F238E27FC236}">
                  <a16:creationId xmlns:a16="http://schemas.microsoft.com/office/drawing/2014/main" id="{2C2348E3-31C6-4131-820C-08CA42910674}"/>
                </a:ext>
              </a:extLst>
            </p:cNvPr>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1" name="Freeform 100">
              <a:extLst>
                <a:ext uri="{FF2B5EF4-FFF2-40B4-BE49-F238E27FC236}">
                  <a16:creationId xmlns:a16="http://schemas.microsoft.com/office/drawing/2014/main" id="{9CBB13E0-6308-4A68-BBBD-2931280CFB69}"/>
                </a:ext>
              </a:extLst>
            </p:cNvPr>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2" name="Freeform 101">
              <a:extLst>
                <a:ext uri="{FF2B5EF4-FFF2-40B4-BE49-F238E27FC236}">
                  <a16:creationId xmlns:a16="http://schemas.microsoft.com/office/drawing/2014/main" id="{0D673FD5-2411-4C2C-AB51-C87F8DA7C8BF}"/>
                </a:ext>
              </a:extLst>
            </p:cNvPr>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3" name="Freeform 102">
              <a:extLst>
                <a:ext uri="{FF2B5EF4-FFF2-40B4-BE49-F238E27FC236}">
                  <a16:creationId xmlns:a16="http://schemas.microsoft.com/office/drawing/2014/main" id="{6A9CDF64-1036-48FB-8B79-D7ACDB56ABFF}"/>
                </a:ext>
              </a:extLst>
            </p:cNvPr>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4" name="Freeform 103">
              <a:extLst>
                <a:ext uri="{FF2B5EF4-FFF2-40B4-BE49-F238E27FC236}">
                  <a16:creationId xmlns:a16="http://schemas.microsoft.com/office/drawing/2014/main" id="{2576656C-23AF-4B40-8361-464E0B8CD6A9}"/>
                </a:ext>
              </a:extLst>
            </p:cNvPr>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5" name="Freeform 104">
              <a:extLst>
                <a:ext uri="{FF2B5EF4-FFF2-40B4-BE49-F238E27FC236}">
                  <a16:creationId xmlns:a16="http://schemas.microsoft.com/office/drawing/2014/main" id="{357EBA8D-B4B3-443C-A404-5171A635A7BE}"/>
                </a:ext>
              </a:extLst>
            </p:cNvPr>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6" name="Freeform 105">
              <a:extLst>
                <a:ext uri="{FF2B5EF4-FFF2-40B4-BE49-F238E27FC236}">
                  <a16:creationId xmlns:a16="http://schemas.microsoft.com/office/drawing/2014/main" id="{9C7B3C4E-D582-476F-8422-B1432D0E9D6D}"/>
                </a:ext>
              </a:extLst>
            </p:cNvPr>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7" name="Freeform 106">
              <a:extLst>
                <a:ext uri="{FF2B5EF4-FFF2-40B4-BE49-F238E27FC236}">
                  <a16:creationId xmlns:a16="http://schemas.microsoft.com/office/drawing/2014/main" id="{C1AEFC1C-959F-4CED-88C1-35A6989B4121}"/>
                </a:ext>
              </a:extLst>
            </p:cNvPr>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8" name="TextBox 117">
              <a:extLst>
                <a:ext uri="{FF2B5EF4-FFF2-40B4-BE49-F238E27FC236}">
                  <a16:creationId xmlns:a16="http://schemas.microsoft.com/office/drawing/2014/main" id="{40043FA8-D9CB-40F7-BB3C-F0F4AF59AD82}"/>
                </a:ext>
              </a:extLst>
            </p:cNvPr>
            <p:cNvSpPr txBox="1"/>
            <p:nvPr/>
          </p:nvSpPr>
          <p:spPr>
            <a:xfrm rot="5400000">
              <a:off x="10428010" y="1839018"/>
              <a:ext cx="2186264" cy="9398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Do services and apps interact appropriately?</a:t>
              </a:r>
            </a:p>
          </p:txBody>
        </p:sp>
        <p:sp>
          <p:nvSpPr>
            <p:cNvPr id="119" name="TextBox 118">
              <a:extLst>
                <a:ext uri="{FF2B5EF4-FFF2-40B4-BE49-F238E27FC236}">
                  <a16:creationId xmlns:a16="http://schemas.microsoft.com/office/drawing/2014/main" id="{BC20A6D0-0DA5-4032-B9A4-55DF2A3859B8}"/>
                </a:ext>
              </a:extLst>
            </p:cNvPr>
            <p:cNvSpPr txBox="1"/>
            <p:nvPr/>
          </p:nvSpPr>
          <p:spPr>
            <a:xfrm rot="5400000">
              <a:off x="10551835" y="5011122"/>
              <a:ext cx="2186264" cy="9398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Can I migrate smoothly and quickly</a:t>
              </a:r>
            </a:p>
          </p:txBody>
        </p:sp>
        <p:pic>
          <p:nvPicPr>
            <p:cNvPr id="120" name="Picture 119">
              <a:extLst>
                <a:ext uri="{FF2B5EF4-FFF2-40B4-BE49-F238E27FC236}">
                  <a16:creationId xmlns:a16="http://schemas.microsoft.com/office/drawing/2014/main" id="{E90B9CA1-CC1D-401E-A46F-148F56B7640C}"/>
                </a:ext>
              </a:extLst>
            </p:cNvPr>
            <p:cNvPicPr>
              <a:picLocks noChangeAspect="1"/>
            </p:cNvPicPr>
            <p:nvPr/>
          </p:nvPicPr>
          <p:blipFill>
            <a:blip r:embed="rId9" cstate="print"/>
            <a:stretch>
              <a:fillRect/>
            </a:stretch>
          </p:blipFill>
          <p:spPr>
            <a:xfrm>
              <a:off x="3918526" y="3032185"/>
              <a:ext cx="3735397" cy="1760605"/>
            </a:xfrm>
            <a:prstGeom prst="rect">
              <a:avLst/>
            </a:prstGeom>
          </p:spPr>
        </p:pic>
        <p:sp>
          <p:nvSpPr>
            <p:cNvPr id="121" name="Rectangle 120">
              <a:extLst>
                <a:ext uri="{FF2B5EF4-FFF2-40B4-BE49-F238E27FC236}">
                  <a16:creationId xmlns:a16="http://schemas.microsoft.com/office/drawing/2014/main" id="{3057C168-8B5E-4569-ACFE-71DB2E74BC8D}"/>
                </a:ext>
              </a:extLst>
            </p:cNvPr>
            <p:cNvSpPr/>
            <p:nvPr/>
          </p:nvSpPr>
          <p:spPr>
            <a:xfrm>
              <a:off x="7667625" y="4211127"/>
              <a:ext cx="3460738" cy="1077218"/>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…that  can be manipulated using standard operations and run consistently on virtually any hardware platform </a:t>
              </a:r>
              <a:endParaRPr kumimoji="0" lang="en-US" sz="1600" b="1" i="0" u="none" strike="noStrike" kern="0" cap="none" spc="0" normalizeH="0" baseline="0" noProof="0" dirty="0">
                <a:ln>
                  <a:noFill/>
                </a:ln>
                <a:solidFill>
                  <a:prstClr val="white"/>
                </a:solidFill>
                <a:effectLst/>
                <a:uLnTx/>
                <a:uFillTx/>
                <a:latin typeface="Calibri"/>
              </a:endParaRPr>
            </a:p>
          </p:txBody>
        </p:sp>
        <p:sp>
          <p:nvSpPr>
            <p:cNvPr id="122" name="Rectangle 121">
              <a:extLst>
                <a:ext uri="{FF2B5EF4-FFF2-40B4-BE49-F238E27FC236}">
                  <a16:creationId xmlns:a16="http://schemas.microsoft.com/office/drawing/2014/main" id="{900A2283-BC99-4DE9-AD4E-D85B12EE225A}"/>
                </a:ext>
              </a:extLst>
            </p:cNvPr>
            <p:cNvSpPr/>
            <p:nvPr/>
          </p:nvSpPr>
          <p:spPr>
            <a:xfrm>
              <a:off x="847725" y="2585129"/>
              <a:ext cx="3004199" cy="1077218"/>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An engine that enables any payload to be encapsulated as a lightweight, portable, self-sufficient  container…</a:t>
              </a:r>
              <a:endParaRPr kumimoji="0" lang="en-US" sz="1600" b="1" i="0" u="none" strike="noStrike" kern="0" cap="none" spc="0" normalizeH="0" baseline="0" noProof="0" dirty="0">
                <a:ln>
                  <a:noFill/>
                </a:ln>
                <a:solidFill>
                  <a:prstClr val="white"/>
                </a:solidFill>
                <a:effectLst/>
                <a:uLnTx/>
                <a:uFillTx/>
                <a:latin typeface="Calibri"/>
              </a:endParaRPr>
            </a:p>
          </p:txBody>
        </p:sp>
        <p:cxnSp>
          <p:nvCxnSpPr>
            <p:cNvPr id="123" name="Straight Arrow Connector 122">
              <a:extLst>
                <a:ext uri="{FF2B5EF4-FFF2-40B4-BE49-F238E27FC236}">
                  <a16:creationId xmlns:a16="http://schemas.microsoft.com/office/drawing/2014/main" id="{D0494D0A-4A07-4022-9874-4A1F7061F7DB}"/>
                </a:ext>
              </a:extLst>
            </p:cNvPr>
            <p:cNvCxnSpPr/>
            <p:nvPr/>
          </p:nvCxnSpPr>
          <p:spPr>
            <a:xfrm rot="18900000">
              <a:off x="6073506" y="2328448"/>
              <a:ext cx="1511642" cy="2519"/>
            </a:xfrm>
            <a:prstGeom prst="straightConnector1">
              <a:avLst/>
            </a:prstGeom>
            <a:noFill/>
            <a:ln w="69850" cap="flat" cmpd="sng" algn="ctr">
              <a:solidFill>
                <a:srgbClr val="394D54"/>
              </a:solidFill>
              <a:prstDash val="solid"/>
              <a:miter lim="800000"/>
              <a:headEnd type="triangle"/>
              <a:tailEnd type="triangle"/>
            </a:ln>
            <a:effectLst/>
          </p:spPr>
        </p:cxnSp>
        <p:cxnSp>
          <p:nvCxnSpPr>
            <p:cNvPr id="124" name="Straight Arrow Connector 123">
              <a:extLst>
                <a:ext uri="{FF2B5EF4-FFF2-40B4-BE49-F238E27FC236}">
                  <a16:creationId xmlns:a16="http://schemas.microsoft.com/office/drawing/2014/main" id="{9CDE078D-DD9B-45CE-AFD7-E845E89CC8ED}"/>
                </a:ext>
              </a:extLst>
            </p:cNvPr>
            <p:cNvCxnSpPr/>
            <p:nvPr/>
          </p:nvCxnSpPr>
          <p:spPr>
            <a:xfrm rot="2700000">
              <a:off x="3203387" y="2332120"/>
              <a:ext cx="1511642" cy="2519"/>
            </a:xfrm>
            <a:prstGeom prst="straightConnector1">
              <a:avLst/>
            </a:prstGeom>
            <a:noFill/>
            <a:ln w="69850" cap="flat" cmpd="sng" algn="ctr">
              <a:solidFill>
                <a:srgbClr val="394D54"/>
              </a:solidFill>
              <a:prstDash val="solid"/>
              <a:miter lim="800000"/>
              <a:headEnd type="triangle"/>
              <a:tailEnd type="triangle"/>
            </a:ln>
            <a:effectLst/>
          </p:spPr>
        </p:cxnSp>
        <p:pic>
          <p:nvPicPr>
            <p:cNvPr id="125" name="Picture 3" descr="C:\Users\ju\Desktop\docker-container.png">
              <a:extLst>
                <a:ext uri="{FF2B5EF4-FFF2-40B4-BE49-F238E27FC236}">
                  <a16:creationId xmlns:a16="http://schemas.microsoft.com/office/drawing/2014/main" id="{808D8F83-EC87-47A1-B32B-A32EFE09265A}"/>
                </a:ext>
              </a:extLst>
            </p:cNvPr>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26" name="Straight Arrow Connector 125">
              <a:extLst>
                <a:ext uri="{FF2B5EF4-FFF2-40B4-BE49-F238E27FC236}">
                  <a16:creationId xmlns:a16="http://schemas.microsoft.com/office/drawing/2014/main" id="{E261388C-748C-4FE5-9CD4-C07417AB2708}"/>
                </a:ext>
              </a:extLst>
            </p:cNvPr>
            <p:cNvCxnSpPr/>
            <p:nvPr/>
          </p:nvCxnSpPr>
          <p:spPr>
            <a:xfrm rot="18900000">
              <a:off x="3098710" y="5083086"/>
              <a:ext cx="1511642" cy="2519"/>
            </a:xfrm>
            <a:prstGeom prst="straightConnector1">
              <a:avLst/>
            </a:prstGeom>
            <a:noFill/>
            <a:ln w="69850" cap="flat" cmpd="sng" algn="ctr">
              <a:solidFill>
                <a:srgbClr val="394D54"/>
              </a:solidFill>
              <a:prstDash val="solid"/>
              <a:miter lim="800000"/>
              <a:headEnd type="triangle"/>
              <a:tailEnd type="triangle"/>
            </a:ln>
            <a:effectLst/>
          </p:spPr>
        </p:cxnSp>
        <p:cxnSp>
          <p:nvCxnSpPr>
            <p:cNvPr id="127" name="Straight Arrow Connector 126">
              <a:extLst>
                <a:ext uri="{FF2B5EF4-FFF2-40B4-BE49-F238E27FC236}">
                  <a16:creationId xmlns:a16="http://schemas.microsoft.com/office/drawing/2014/main" id="{70569C95-BD3C-409C-8386-792B05426275}"/>
                </a:ext>
              </a:extLst>
            </p:cNvPr>
            <p:cNvCxnSpPr/>
            <p:nvPr/>
          </p:nvCxnSpPr>
          <p:spPr>
            <a:xfrm rot="2700000">
              <a:off x="6096169" y="4919983"/>
              <a:ext cx="1511642" cy="2519"/>
            </a:xfrm>
            <a:prstGeom prst="straightConnector1">
              <a:avLst/>
            </a:prstGeom>
            <a:noFill/>
            <a:ln w="69850" cap="flat" cmpd="sng" algn="ctr">
              <a:solidFill>
                <a:srgbClr val="394D54"/>
              </a:solidFill>
              <a:prstDash val="solid"/>
              <a:miter lim="800000"/>
              <a:headEnd type="triangle"/>
              <a:tailEnd type="triangle"/>
            </a:ln>
            <a:effectLst/>
          </p:spPr>
        </p:cxnSp>
      </p:grpSp>
    </p:spTree>
    <p:extLst>
      <p:ext uri="{BB962C8B-B14F-4D97-AF65-F5344CB8AC3E}">
        <p14:creationId xmlns:p14="http://schemas.microsoft.com/office/powerpoint/2010/main" val="145054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 Docker )</a:t>
            </a:r>
            <a:endParaRPr lang="en-US" sz="4400" dirty="0">
              <a:latin typeface="Corbel Light" panose="020B0303020204020204" pitchFamily="34" charset="0"/>
            </a:endParaRPr>
          </a:p>
        </p:txBody>
      </p:sp>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pic>
        <p:nvPicPr>
          <p:cNvPr id="8" name="Picture 7">
            <a:extLst>
              <a:ext uri="{FF2B5EF4-FFF2-40B4-BE49-F238E27FC236}">
                <a16:creationId xmlns:a16="http://schemas.microsoft.com/office/drawing/2014/main" id="{248F85AD-393A-4D06-B387-7E35334E85AC}"/>
              </a:ext>
            </a:extLst>
          </p:cNvPr>
          <p:cNvPicPr>
            <a:picLocks noChangeAspect="1"/>
          </p:cNvPicPr>
          <p:nvPr/>
        </p:nvPicPr>
        <p:blipFill>
          <a:blip r:embed="rId4"/>
          <a:stretch>
            <a:fillRect/>
          </a:stretch>
        </p:blipFill>
        <p:spPr>
          <a:xfrm>
            <a:off x="1764789" y="1379599"/>
            <a:ext cx="8662421" cy="4323130"/>
          </a:xfrm>
          <a:prstGeom prst="rect">
            <a:avLst/>
          </a:prstGeom>
        </p:spPr>
      </p:pic>
      <p:pic>
        <p:nvPicPr>
          <p:cNvPr id="10" name="Graphic 9">
            <a:extLst>
              <a:ext uri="{FF2B5EF4-FFF2-40B4-BE49-F238E27FC236}">
                <a16:creationId xmlns:a16="http://schemas.microsoft.com/office/drawing/2014/main" id="{7A6A1F01-69FE-4E8C-99C6-6CBB7D77F1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6541" y="5172501"/>
            <a:ext cx="790463" cy="663989"/>
          </a:xfrm>
          <a:prstGeom prst="rect">
            <a:avLst/>
          </a:prstGeom>
        </p:spPr>
      </p:pic>
    </p:spTree>
    <p:extLst>
      <p:ext uri="{BB962C8B-B14F-4D97-AF65-F5344CB8AC3E}">
        <p14:creationId xmlns:p14="http://schemas.microsoft.com/office/powerpoint/2010/main" val="2653675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 Docker )</a:t>
            </a:r>
            <a:endParaRPr lang="en-US" sz="4400" dirty="0">
              <a:latin typeface="Corbel Light" panose="020B0303020204020204" pitchFamily="34" charset="0"/>
            </a:endParaRPr>
          </a:p>
        </p:txBody>
      </p:sp>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pic>
        <p:nvPicPr>
          <p:cNvPr id="10" name="Picture 9">
            <a:extLst>
              <a:ext uri="{FF2B5EF4-FFF2-40B4-BE49-F238E27FC236}">
                <a16:creationId xmlns:a16="http://schemas.microsoft.com/office/drawing/2014/main" id="{352512C3-B904-461E-BB45-9437B7A0D0A9}"/>
              </a:ext>
            </a:extLst>
          </p:cNvPr>
          <p:cNvPicPr>
            <a:picLocks noChangeAspect="1"/>
          </p:cNvPicPr>
          <p:nvPr/>
        </p:nvPicPr>
        <p:blipFill>
          <a:blip r:embed="rId4"/>
          <a:stretch>
            <a:fillRect/>
          </a:stretch>
        </p:blipFill>
        <p:spPr>
          <a:xfrm>
            <a:off x="1314283" y="1188431"/>
            <a:ext cx="9563434" cy="4755587"/>
          </a:xfrm>
          <a:prstGeom prst="rect">
            <a:avLst/>
          </a:prstGeom>
        </p:spPr>
      </p:pic>
      <p:sp>
        <p:nvSpPr>
          <p:cNvPr id="13" name="TextBox 12">
            <a:extLst>
              <a:ext uri="{FF2B5EF4-FFF2-40B4-BE49-F238E27FC236}">
                <a16:creationId xmlns:a16="http://schemas.microsoft.com/office/drawing/2014/main" id="{70B827BA-B5B8-46BF-8233-26D9A0AEBF0B}"/>
              </a:ext>
            </a:extLst>
          </p:cNvPr>
          <p:cNvSpPr txBox="1"/>
          <p:nvPr/>
        </p:nvSpPr>
        <p:spPr>
          <a:xfrm>
            <a:off x="8776200" y="1518472"/>
            <a:ext cx="232493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pic>
        <p:nvPicPr>
          <p:cNvPr id="14" name="Graphic 13">
            <a:extLst>
              <a:ext uri="{FF2B5EF4-FFF2-40B4-BE49-F238E27FC236}">
                <a16:creationId xmlns:a16="http://schemas.microsoft.com/office/drawing/2014/main" id="{0B1F6DA6-2F35-4216-8705-5C8AF7FC9E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0863" y="5280029"/>
            <a:ext cx="790463" cy="663989"/>
          </a:xfrm>
          <a:prstGeom prst="rect">
            <a:avLst/>
          </a:prstGeom>
        </p:spPr>
      </p:pic>
      <p:pic>
        <p:nvPicPr>
          <p:cNvPr id="15" name="Graphic 14">
            <a:extLst>
              <a:ext uri="{FF2B5EF4-FFF2-40B4-BE49-F238E27FC236}">
                <a16:creationId xmlns:a16="http://schemas.microsoft.com/office/drawing/2014/main" id="{F2D95330-5B65-4277-8ED8-BD80E312DB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3703" y="5296223"/>
            <a:ext cx="790463" cy="663989"/>
          </a:xfrm>
          <a:prstGeom prst="rect">
            <a:avLst/>
          </a:prstGeom>
        </p:spPr>
      </p:pic>
      <p:pic>
        <p:nvPicPr>
          <p:cNvPr id="16" name="Graphic 15">
            <a:extLst>
              <a:ext uri="{FF2B5EF4-FFF2-40B4-BE49-F238E27FC236}">
                <a16:creationId xmlns:a16="http://schemas.microsoft.com/office/drawing/2014/main" id="{C52EBAD3-D1E1-4EFB-84E3-34A533C924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5478" y="5307325"/>
            <a:ext cx="790463" cy="663989"/>
          </a:xfrm>
          <a:prstGeom prst="rect">
            <a:avLst/>
          </a:prstGeom>
        </p:spPr>
      </p:pic>
    </p:spTree>
    <p:extLst>
      <p:ext uri="{BB962C8B-B14F-4D97-AF65-F5344CB8AC3E}">
        <p14:creationId xmlns:p14="http://schemas.microsoft.com/office/powerpoint/2010/main" val="502308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pic>
        <p:nvPicPr>
          <p:cNvPr id="14" name="Picture 13">
            <a:extLst>
              <a:ext uri="{FF2B5EF4-FFF2-40B4-BE49-F238E27FC236}">
                <a16:creationId xmlns:a16="http://schemas.microsoft.com/office/drawing/2014/main" id="{81AF5A6F-F9EA-4D42-A0F8-6A56D32AD499}"/>
              </a:ext>
            </a:extLst>
          </p:cNvPr>
          <p:cNvPicPr>
            <a:picLocks noChangeAspect="1"/>
          </p:cNvPicPr>
          <p:nvPr/>
        </p:nvPicPr>
        <p:blipFill>
          <a:blip r:embed="rId4"/>
          <a:stretch>
            <a:fillRect/>
          </a:stretch>
        </p:blipFill>
        <p:spPr>
          <a:xfrm>
            <a:off x="1213977" y="1284898"/>
            <a:ext cx="9764046" cy="4659120"/>
          </a:xfrm>
          <a:prstGeom prst="rect">
            <a:avLst/>
          </a:prstGeom>
        </p:spPr>
      </p:pic>
      <p:sp>
        <p:nvSpPr>
          <p:cNvPr id="15" name="TextBox 14">
            <a:extLst>
              <a:ext uri="{FF2B5EF4-FFF2-40B4-BE49-F238E27FC236}">
                <a16:creationId xmlns:a16="http://schemas.microsoft.com/office/drawing/2014/main" id="{225E1F05-B22C-41BE-B4BC-9E467D1E06E5}"/>
              </a:ext>
            </a:extLst>
          </p:cNvPr>
          <p:cNvSpPr txBox="1"/>
          <p:nvPr/>
        </p:nvSpPr>
        <p:spPr>
          <a:xfrm>
            <a:off x="8843226" y="1518472"/>
            <a:ext cx="232493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1842089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759C57-7DF8-4A77-A960-AC4ADDED6C5E}"/>
              </a:ext>
            </a:extLst>
          </p:cNvPr>
          <p:cNvPicPr>
            <a:picLocks noChangeAspect="1"/>
          </p:cNvPicPr>
          <p:nvPr/>
        </p:nvPicPr>
        <p:blipFill>
          <a:blip r:embed="rId3"/>
          <a:stretch>
            <a:fillRect/>
          </a:stretch>
        </p:blipFill>
        <p:spPr>
          <a:xfrm>
            <a:off x="6015104" y="1859300"/>
            <a:ext cx="3343771" cy="2786476"/>
          </a:xfrm>
          <a:prstGeom prst="rect">
            <a:avLst/>
          </a:prstGeom>
        </p:spPr>
      </p:pic>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4"/>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4"/>
            <a:stretch>
              <a:fillRect/>
            </a:stretch>
          </p:blipFill>
          <p:spPr>
            <a:xfrm>
              <a:off x="6273541" y="680806"/>
              <a:ext cx="2232506" cy="1052101"/>
            </a:xfrm>
            <a:prstGeom prst="rect">
              <a:avLst/>
            </a:prstGeom>
          </p:spPr>
        </p:pic>
      </p:gr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Compose</a:t>
            </a:r>
            <a:endParaRPr lang="en-US" sz="4400" dirty="0">
              <a:latin typeface="Corbel Light" panose="020B0303020204020204" pitchFamily="34" charset="0"/>
            </a:endParaRPr>
          </a:p>
        </p:txBody>
      </p:sp>
      <p:pic>
        <p:nvPicPr>
          <p:cNvPr id="10" name="Picture 2" descr="Drupal Development with Docker Compose | Chapter Three">
            <a:extLst>
              <a:ext uri="{FF2B5EF4-FFF2-40B4-BE49-F238E27FC236}">
                <a16:creationId xmlns:a16="http://schemas.microsoft.com/office/drawing/2014/main" id="{4CA8A0AB-856E-4309-BED9-D0B55714FC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3169" y="791829"/>
            <a:ext cx="2763699" cy="48691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ADDE1A-77FE-4F09-B503-3944E22B4DA5}"/>
              </a:ext>
            </a:extLst>
          </p:cNvPr>
          <p:cNvSpPr/>
          <p:nvPr/>
        </p:nvSpPr>
        <p:spPr>
          <a:xfrm>
            <a:off x="563189" y="960804"/>
            <a:ext cx="9495211" cy="1429622"/>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Corbel" panose="020B0503020204020204" pitchFamily="34" charset="0"/>
              </a:rPr>
              <a:t>Docker Compose is a tool for defining and running complex applications with Docker.</a:t>
            </a:r>
          </a:p>
          <a:p>
            <a:pPr marL="285750" indent="-285750">
              <a:lnSpc>
                <a:spcPct val="150000"/>
              </a:lnSpc>
              <a:buFont typeface="Arial" panose="020B0604020202020204" pitchFamily="34" charset="0"/>
              <a:buChar char="•"/>
            </a:pPr>
            <a:r>
              <a:rPr lang="en-US" sz="2000" dirty="0">
                <a:latin typeface="Corbel" panose="020B0503020204020204" pitchFamily="34" charset="0"/>
              </a:rPr>
              <a:t>Define a multi-container application in a single file</a:t>
            </a:r>
          </a:p>
          <a:p>
            <a:pPr marL="285750" indent="-285750">
              <a:lnSpc>
                <a:spcPct val="150000"/>
              </a:lnSpc>
              <a:buFont typeface="Arial" panose="020B0604020202020204" pitchFamily="34" charset="0"/>
              <a:buChar char="•"/>
            </a:pPr>
            <a:r>
              <a:rPr lang="en-US" sz="2000" dirty="0">
                <a:latin typeface="Corbel" panose="020B0503020204020204" pitchFamily="34" charset="0"/>
              </a:rPr>
              <a:t>Spin your application up in a single command</a:t>
            </a:r>
            <a:endParaRPr lang="en-US" sz="2000" spc="-10" dirty="0">
              <a:latin typeface="Corbel" panose="020B0503020204020204" pitchFamily="34" charset="0"/>
              <a:cs typeface="Segoe UI"/>
            </a:endParaRPr>
          </a:p>
        </p:txBody>
      </p:sp>
      <p:sp>
        <p:nvSpPr>
          <p:cNvPr id="5" name="Rectangle 4">
            <a:extLst>
              <a:ext uri="{FF2B5EF4-FFF2-40B4-BE49-F238E27FC236}">
                <a16:creationId xmlns:a16="http://schemas.microsoft.com/office/drawing/2014/main" id="{ADE1375D-9C9A-4265-AE2A-C36DDB199B5B}"/>
              </a:ext>
            </a:extLst>
          </p:cNvPr>
          <p:cNvSpPr/>
          <p:nvPr/>
        </p:nvSpPr>
        <p:spPr>
          <a:xfrm>
            <a:off x="563189" y="4105249"/>
            <a:ext cx="8363596" cy="1891287"/>
          </a:xfrm>
          <a:prstGeom prst="rect">
            <a:avLst/>
          </a:prstGeom>
        </p:spPr>
        <p:txBody>
          <a:bodyPr wrap="square">
            <a:spAutoFit/>
          </a:bodyPr>
          <a:lstStyle/>
          <a:p>
            <a:pPr algn="just">
              <a:lnSpc>
                <a:spcPct val="150000"/>
              </a:lnSpc>
            </a:pPr>
            <a:r>
              <a:rPr lang="en-US" sz="2000" dirty="0">
                <a:latin typeface="Corbel" panose="020B0503020204020204" pitchFamily="34" charset="0"/>
              </a:rPr>
              <a:t>Step 1. Create a docker-</a:t>
            </a:r>
            <a:r>
              <a:rPr lang="en-US" sz="2000" dirty="0" err="1">
                <a:latin typeface="Corbel" panose="020B0503020204020204" pitchFamily="34" charset="0"/>
              </a:rPr>
              <a:t>compose.yml</a:t>
            </a:r>
            <a:r>
              <a:rPr lang="en-US" sz="2000" dirty="0">
                <a:latin typeface="Corbel" panose="020B0503020204020204" pitchFamily="34" charset="0"/>
              </a:rPr>
              <a:t> file (or docker-</a:t>
            </a:r>
            <a:r>
              <a:rPr lang="en-US" sz="2000" dirty="0" err="1">
                <a:latin typeface="Corbel" panose="020B0503020204020204" pitchFamily="34" charset="0"/>
              </a:rPr>
              <a:t>compose.yaml</a:t>
            </a:r>
            <a:r>
              <a:rPr lang="en-US" sz="2000" dirty="0">
                <a:latin typeface="Corbel" panose="020B0503020204020204" pitchFamily="34" charset="0"/>
              </a:rPr>
              <a:t> file) </a:t>
            </a:r>
          </a:p>
          <a:p>
            <a:pPr algn="just">
              <a:lnSpc>
                <a:spcPct val="150000"/>
              </a:lnSpc>
            </a:pPr>
            <a:r>
              <a:rPr lang="en-US" sz="2000" dirty="0">
                <a:latin typeface="Corbel" panose="020B0503020204020204" pitchFamily="34" charset="0"/>
              </a:rPr>
              <a:t>Step 2. Execute “docker-compose up -d” </a:t>
            </a:r>
          </a:p>
          <a:p>
            <a:pPr algn="just">
              <a:lnSpc>
                <a:spcPct val="150000"/>
              </a:lnSpc>
            </a:pPr>
            <a:r>
              <a:rPr lang="en-US" sz="2000" dirty="0">
                <a:latin typeface="Corbel" panose="020B0503020204020204" pitchFamily="34" charset="0"/>
              </a:rPr>
              <a:t>Step 3. Execute “docker-compose logs” from another shell (but from same </a:t>
            </a:r>
            <a:r>
              <a:rPr lang="en-US" sz="2000" dirty="0" err="1">
                <a:latin typeface="Corbel" panose="020B0503020204020204" pitchFamily="34" charset="0"/>
              </a:rPr>
              <a:t>dir</a:t>
            </a:r>
            <a:r>
              <a:rPr lang="en-US" sz="2000" dirty="0">
                <a:latin typeface="Corbel" panose="020B0503020204020204" pitchFamily="34" charset="0"/>
              </a:rPr>
              <a:t>) </a:t>
            </a:r>
          </a:p>
          <a:p>
            <a:pPr algn="just">
              <a:lnSpc>
                <a:spcPct val="150000"/>
              </a:lnSpc>
            </a:pPr>
            <a:r>
              <a:rPr lang="en-US" sz="2000" dirty="0">
                <a:latin typeface="Corbel" panose="020B0503020204020204" pitchFamily="34" charset="0"/>
              </a:rPr>
              <a:t>Step 4. Execute “docker-compose down”</a:t>
            </a:r>
          </a:p>
        </p:txBody>
      </p:sp>
      <p:sp>
        <p:nvSpPr>
          <p:cNvPr id="7" name="TextBox 6">
            <a:extLst>
              <a:ext uri="{FF2B5EF4-FFF2-40B4-BE49-F238E27FC236}">
                <a16:creationId xmlns:a16="http://schemas.microsoft.com/office/drawing/2014/main" id="{A7866A7A-9279-4167-824F-B614A5863DB7}"/>
              </a:ext>
            </a:extLst>
          </p:cNvPr>
          <p:cNvSpPr txBox="1"/>
          <p:nvPr/>
        </p:nvSpPr>
        <p:spPr>
          <a:xfrm>
            <a:off x="563189" y="3581894"/>
            <a:ext cx="2472510" cy="461665"/>
          </a:xfrm>
          <a:prstGeom prst="rect">
            <a:avLst/>
          </a:prstGeom>
          <a:noFill/>
        </p:spPr>
        <p:txBody>
          <a:bodyPr wrap="square" rtlCol="0">
            <a:spAutoFit/>
          </a:bodyPr>
          <a:lstStyle/>
          <a:p>
            <a:pPr marL="0" indent="0" algn="l">
              <a:buFont typeface="Arial" panose="020B0604020202020204" pitchFamily="34" charset="0"/>
              <a:buNone/>
            </a:pPr>
            <a:r>
              <a:rPr lang="en-US" sz="2400" b="1" dirty="0">
                <a:latin typeface="Corbel Light" panose="020B0303020204020204" pitchFamily="34" charset="0"/>
              </a:rPr>
              <a:t>Steps to follow- </a:t>
            </a:r>
          </a:p>
        </p:txBody>
      </p:sp>
    </p:spTree>
    <p:extLst>
      <p:ext uri="{BB962C8B-B14F-4D97-AF65-F5344CB8AC3E}">
        <p14:creationId xmlns:p14="http://schemas.microsoft.com/office/powerpoint/2010/main" val="474774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Compose</a:t>
            </a:r>
            <a:endParaRPr lang="en-US" sz="4400" dirty="0">
              <a:latin typeface="Corbel Light" panose="020B0303020204020204" pitchFamily="34" charset="0"/>
            </a:endParaRPr>
          </a:p>
        </p:txBody>
      </p:sp>
      <p:pic>
        <p:nvPicPr>
          <p:cNvPr id="13" name="Picture 12">
            <a:extLst>
              <a:ext uri="{FF2B5EF4-FFF2-40B4-BE49-F238E27FC236}">
                <a16:creationId xmlns:a16="http://schemas.microsoft.com/office/drawing/2014/main" id="{2CA21C6C-7BF7-495E-A23A-0C674838837A}"/>
              </a:ext>
            </a:extLst>
          </p:cNvPr>
          <p:cNvPicPr>
            <a:picLocks noChangeAspect="1"/>
          </p:cNvPicPr>
          <p:nvPr/>
        </p:nvPicPr>
        <p:blipFill>
          <a:blip r:embed="rId4"/>
          <a:stretch>
            <a:fillRect/>
          </a:stretch>
        </p:blipFill>
        <p:spPr>
          <a:xfrm>
            <a:off x="119625" y="1104076"/>
            <a:ext cx="9531562" cy="5175185"/>
          </a:xfrm>
          <a:prstGeom prst="rect">
            <a:avLst/>
          </a:prstGeom>
        </p:spPr>
      </p:pic>
      <p:pic>
        <p:nvPicPr>
          <p:cNvPr id="10" name="Picture 2" descr="Drupal Development with Docker Compose | Chapter Three">
            <a:extLst>
              <a:ext uri="{FF2B5EF4-FFF2-40B4-BE49-F238E27FC236}">
                <a16:creationId xmlns:a16="http://schemas.microsoft.com/office/drawing/2014/main" id="{4CA8A0AB-856E-4309-BED9-D0B55714FC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3169" y="791829"/>
            <a:ext cx="2763699" cy="48691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8F5F1BE6-444E-426F-B5EF-BF048FBA5CCC}"/>
              </a:ext>
            </a:extLst>
          </p:cNvPr>
          <p:cNvSpPr>
            <a:spLocks noGrp="1"/>
          </p:cNvSpPr>
          <p:nvPr>
            <p:ph type="body" sz="quarter" idx="13"/>
          </p:nvPr>
        </p:nvSpPr>
        <p:spPr>
          <a:xfrm>
            <a:off x="563189" y="749852"/>
            <a:ext cx="11275783" cy="444245"/>
          </a:xfrm>
        </p:spPr>
        <p:txBody>
          <a:bodyPr>
            <a:normAutofit/>
          </a:bodyPr>
          <a:lstStyle/>
          <a:p>
            <a:r>
              <a:rPr lang="en-US" sz="2000" dirty="0">
                <a:latin typeface="Corbel" panose="020B0503020204020204" pitchFamily="34" charset="0"/>
                <a:ea typeface="Helvetica Neue"/>
                <a:cs typeface="Helvetica Neue"/>
                <a:sym typeface="Helvetica Neue"/>
              </a:rPr>
              <a:t>Compose is a tool for defining and running multi-container Docker applications</a:t>
            </a:r>
            <a:endParaRPr lang="en-US" sz="2000" dirty="0">
              <a:latin typeface="Corbel" panose="020B0503020204020204" pitchFamily="34" charset="0"/>
            </a:endParaRPr>
          </a:p>
          <a:p>
            <a:endParaRPr lang="en-US" dirty="0"/>
          </a:p>
        </p:txBody>
      </p:sp>
      <p:sp>
        <p:nvSpPr>
          <p:cNvPr id="3" name="Rectangle 2">
            <a:extLst>
              <a:ext uri="{FF2B5EF4-FFF2-40B4-BE49-F238E27FC236}">
                <a16:creationId xmlns:a16="http://schemas.microsoft.com/office/drawing/2014/main" id="{4F469FD0-C18F-45CD-8D5C-0AAB7A2D1ACF}"/>
              </a:ext>
            </a:extLst>
          </p:cNvPr>
          <p:cNvSpPr/>
          <p:nvPr/>
        </p:nvSpPr>
        <p:spPr>
          <a:xfrm>
            <a:off x="4421190" y="6279261"/>
            <a:ext cx="5711820" cy="369332"/>
          </a:xfrm>
          <a:prstGeom prst="rect">
            <a:avLst/>
          </a:prstGeom>
        </p:spPr>
        <p:txBody>
          <a:bodyPr wrap="none">
            <a:spAutoFit/>
          </a:bodyPr>
          <a:lstStyle/>
          <a:p>
            <a:r>
              <a:rPr lang="en-US" dirty="0">
                <a:solidFill>
                  <a:srgbClr val="0070C0"/>
                </a:solidFill>
                <a:hlinkClick r:id="rId6">
                  <a:extLst>
                    <a:ext uri="{A12FA001-AC4F-418D-AE19-62706E023703}">
                      <ahyp:hlinkClr xmlns:ahyp="http://schemas.microsoft.com/office/drawing/2018/hyperlinkcolor" val="tx"/>
                    </a:ext>
                  </a:extLst>
                </a:hlinkClick>
              </a:rPr>
              <a:t>https://github.com/dockersamples/example-voting-app</a:t>
            </a:r>
            <a:endParaRPr lang="en-US" dirty="0">
              <a:solidFill>
                <a:srgbClr val="0070C0"/>
              </a:solidFill>
            </a:endParaRPr>
          </a:p>
        </p:txBody>
      </p:sp>
    </p:spTree>
    <p:extLst>
      <p:ext uri="{BB962C8B-B14F-4D97-AF65-F5344CB8AC3E}">
        <p14:creationId xmlns:p14="http://schemas.microsoft.com/office/powerpoint/2010/main" val="3276847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Basic Networking</a:t>
            </a:r>
            <a:endParaRPr lang="en-US" sz="4400" dirty="0">
              <a:latin typeface="Corbel Light" panose="020B0303020204020204" pitchFamily="34" charset="0"/>
            </a:endParaRPr>
          </a:p>
        </p:txBody>
      </p:sp>
      <p:pic>
        <p:nvPicPr>
          <p:cNvPr id="8" name="Picture 7">
            <a:extLst>
              <a:ext uri="{FF2B5EF4-FFF2-40B4-BE49-F238E27FC236}">
                <a16:creationId xmlns:a16="http://schemas.microsoft.com/office/drawing/2014/main" id="{B8EEF7BA-35CD-4D3D-8866-0C1CBA9D03EF}"/>
              </a:ext>
            </a:extLst>
          </p:cNvPr>
          <p:cNvPicPr>
            <a:picLocks noChangeAspect="1"/>
          </p:cNvPicPr>
          <p:nvPr/>
        </p:nvPicPr>
        <p:blipFill>
          <a:blip r:embed="rId3"/>
          <a:stretch>
            <a:fillRect/>
          </a:stretch>
        </p:blipFill>
        <p:spPr>
          <a:xfrm>
            <a:off x="8130228" y="605025"/>
            <a:ext cx="2750643" cy="2583044"/>
          </a:xfrm>
          <a:prstGeom prst="rect">
            <a:avLst/>
          </a:prstGeom>
        </p:spPr>
      </p:pic>
      <p:sp>
        <p:nvSpPr>
          <p:cNvPr id="3" name="Rectangle 2">
            <a:extLst>
              <a:ext uri="{FF2B5EF4-FFF2-40B4-BE49-F238E27FC236}">
                <a16:creationId xmlns:a16="http://schemas.microsoft.com/office/drawing/2014/main" id="{6D19E287-39B2-4801-A3D4-A4693DC1B3F2}"/>
              </a:ext>
            </a:extLst>
          </p:cNvPr>
          <p:cNvSpPr/>
          <p:nvPr/>
        </p:nvSpPr>
        <p:spPr>
          <a:xfrm>
            <a:off x="554263" y="1001928"/>
            <a:ext cx="6850485" cy="3170099"/>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0000"/>
                </a:solidFill>
                <a:latin typeface="Myriad Pro"/>
              </a:rPr>
              <a:t>When Docker is initially installed, three different Docker networks are configured – none, host and bridge. The none and </a:t>
            </a:r>
            <a:r>
              <a:rPr lang="en-US" dirty="0">
                <a:solidFill>
                  <a:srgbClr val="000000"/>
                </a:solidFill>
                <a:latin typeface="Myriad Pro"/>
              </a:rPr>
              <a:t>host</a:t>
            </a:r>
            <a:r>
              <a:rPr lang="en-US" sz="2000" dirty="0">
                <a:solidFill>
                  <a:srgbClr val="000000"/>
                </a:solidFill>
                <a:latin typeface="Myriad Pro"/>
              </a:rPr>
              <a:t> are important components of the Docker stack, and cannot be removed. The bridge network can be configured, known as the docker0 network.</a:t>
            </a:r>
          </a:p>
          <a:p>
            <a:pPr marL="342900" indent="-342900" algn="just">
              <a:buFont typeface="Arial" panose="020B0604020202020204" pitchFamily="34" charset="0"/>
              <a:buChar char="•"/>
            </a:pPr>
            <a:endParaRPr lang="en-US" sz="2000" dirty="0">
              <a:solidFill>
                <a:srgbClr val="000000"/>
              </a:solidFill>
              <a:latin typeface="Myriad Pro"/>
            </a:endParaRPr>
          </a:p>
          <a:p>
            <a:pPr marL="342900" indent="-342900" algn="just">
              <a:buFont typeface="Arial" panose="020B0604020202020204" pitchFamily="34" charset="0"/>
              <a:buChar char="•"/>
            </a:pPr>
            <a:r>
              <a:rPr lang="en-US" sz="2000" dirty="0">
                <a:solidFill>
                  <a:srgbClr val="000000"/>
                </a:solidFill>
                <a:latin typeface="Myriad Pro"/>
              </a:rPr>
              <a:t>Docker can be used for creating </a:t>
            </a:r>
            <a:r>
              <a:rPr lang="en-US" dirty="0">
                <a:solidFill>
                  <a:srgbClr val="000000"/>
                </a:solidFill>
                <a:latin typeface="Myriad Pro"/>
              </a:rPr>
              <a:t>many</a:t>
            </a:r>
            <a:r>
              <a:rPr lang="en-US" sz="2000" dirty="0">
                <a:solidFill>
                  <a:srgbClr val="000000"/>
                </a:solidFill>
                <a:latin typeface="Myriad Pro"/>
              </a:rPr>
              <a:t> networks. You can add containers to more than one network. A container that is attached to multiple networks can connect with the containers of these networks. </a:t>
            </a:r>
          </a:p>
        </p:txBody>
      </p:sp>
      <p:pic>
        <p:nvPicPr>
          <p:cNvPr id="2050" name="Picture 2">
            <a:extLst>
              <a:ext uri="{FF2B5EF4-FFF2-40B4-BE49-F238E27FC236}">
                <a16:creationId xmlns:a16="http://schemas.microsoft.com/office/drawing/2014/main" id="{D3525922-591F-451E-8EE4-95EE40B6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497" y="3232033"/>
            <a:ext cx="4460878" cy="30209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E1FC86-30C3-4709-A8A9-993461FFBC67}"/>
              </a:ext>
            </a:extLst>
          </p:cNvPr>
          <p:cNvSpPr/>
          <p:nvPr/>
        </p:nvSpPr>
        <p:spPr>
          <a:xfrm>
            <a:off x="6096000" y="235693"/>
            <a:ext cx="6096000" cy="369332"/>
          </a:xfrm>
          <a:prstGeom prst="rect">
            <a:avLst/>
          </a:prstGeom>
        </p:spPr>
        <p:txBody>
          <a:bodyPr>
            <a:spAutoFit/>
          </a:bodyPr>
          <a:lstStyle/>
          <a:p>
            <a:r>
              <a:rPr lang="en-US" dirty="0">
                <a:solidFill>
                  <a:srgbClr val="532ABF"/>
                </a:solidFill>
                <a:latin typeface="Corbel" panose="020B0503020204020204" pitchFamily="34" charset="0"/>
                <a:hlinkClick r:id="rId5">
                  <a:extLst>
                    <a:ext uri="{A12FA001-AC4F-418D-AE19-62706E023703}">
                      <ahyp:hlinkClr xmlns:ahyp="http://schemas.microsoft.com/office/drawing/2018/hyperlinkcolor" val="tx"/>
                    </a:ext>
                  </a:extLst>
                </a:hlinkClick>
              </a:rPr>
              <a:t>https://training.play-with-docker.com/docker-networking-hol/</a:t>
            </a:r>
            <a:r>
              <a:rPr lang="en-US" dirty="0">
                <a:solidFill>
                  <a:srgbClr val="532ABF"/>
                </a:solidFill>
                <a:latin typeface="Corbel" panose="020B0503020204020204" pitchFamily="34" charset="0"/>
              </a:rPr>
              <a:t> </a:t>
            </a:r>
          </a:p>
        </p:txBody>
      </p:sp>
      <p:sp>
        <p:nvSpPr>
          <p:cNvPr id="4" name="Rectangle 3">
            <a:extLst>
              <a:ext uri="{FF2B5EF4-FFF2-40B4-BE49-F238E27FC236}">
                <a16:creationId xmlns:a16="http://schemas.microsoft.com/office/drawing/2014/main" id="{FB0F50F9-84A2-4C87-9F6A-DAEA898D4553}"/>
              </a:ext>
            </a:extLst>
          </p:cNvPr>
          <p:cNvSpPr/>
          <p:nvPr/>
        </p:nvSpPr>
        <p:spPr>
          <a:xfrm>
            <a:off x="554263" y="4105978"/>
            <a:ext cx="6850485" cy="3416320"/>
          </a:xfrm>
          <a:prstGeom prst="rect">
            <a:avLst/>
          </a:prstGeom>
        </p:spPr>
        <p:txBody>
          <a:bodyPr wrap="square">
            <a:spAutoFit/>
          </a:bodyPr>
          <a:lstStyle/>
          <a:p>
            <a:r>
              <a:rPr lang="en-US" altLang="en-US" dirty="0">
                <a:solidFill>
                  <a:srgbClr val="333333"/>
                </a:solidFill>
                <a:latin typeface="Corbel" panose="020B0503020204020204" pitchFamily="34" charset="0"/>
              </a:rPr>
              <a:t>$ </a:t>
            </a:r>
            <a:r>
              <a:rPr lang="en-US" altLang="en-US" dirty="0">
                <a:solidFill>
                  <a:srgbClr val="C7254E"/>
                </a:solidFill>
                <a:latin typeface="Corbel" panose="020B0503020204020204" pitchFamily="34" charset="0"/>
              </a:rPr>
              <a:t>docker network</a:t>
            </a:r>
            <a:r>
              <a:rPr lang="en-US" altLang="en-US" dirty="0">
                <a:solidFill>
                  <a:srgbClr val="333333"/>
                </a:solidFill>
                <a:latin typeface="Corbel" panose="020B0503020204020204" pitchFamily="34" charset="0"/>
              </a:rPr>
              <a:t> command is the main command for configuring and managing container networks</a:t>
            </a:r>
          </a:p>
          <a:p>
            <a:r>
              <a:rPr lang="en-US" altLang="en-US" dirty="0">
                <a:solidFill>
                  <a:srgbClr val="333333"/>
                </a:solidFill>
                <a:latin typeface="Corbel" panose="020B0503020204020204" pitchFamily="34" charset="0"/>
              </a:rPr>
              <a:t>$ </a:t>
            </a:r>
            <a:r>
              <a:rPr lang="en-US" altLang="en-US" dirty="0">
                <a:solidFill>
                  <a:srgbClr val="C7254E"/>
                </a:solidFill>
                <a:latin typeface="Corbel" panose="020B0503020204020204" pitchFamily="34" charset="0"/>
              </a:rPr>
              <a:t>docker network inspect</a:t>
            </a:r>
            <a:r>
              <a:rPr lang="en-US" altLang="en-US" dirty="0">
                <a:solidFill>
                  <a:srgbClr val="333333"/>
                </a:solidFill>
                <a:latin typeface="Corbel" panose="020B0503020204020204" pitchFamily="34" charset="0"/>
              </a:rPr>
              <a:t> command is used to view network configuration details </a:t>
            </a:r>
          </a:p>
          <a:p>
            <a:r>
              <a:rPr lang="en-US" altLang="en-US" dirty="0">
                <a:solidFill>
                  <a:srgbClr val="333333"/>
                </a:solidFill>
                <a:latin typeface="Corbel" panose="020B0503020204020204" pitchFamily="34" charset="0"/>
              </a:rPr>
              <a:t>$ </a:t>
            </a:r>
            <a:r>
              <a:rPr lang="en-US" altLang="en-US" dirty="0">
                <a:solidFill>
                  <a:srgbClr val="C7254E"/>
                </a:solidFill>
                <a:latin typeface="Corbel" panose="020B0503020204020204" pitchFamily="34" charset="0"/>
              </a:rPr>
              <a:t>docker info</a:t>
            </a:r>
            <a:r>
              <a:rPr lang="en-US" altLang="en-US" dirty="0">
                <a:solidFill>
                  <a:srgbClr val="333333"/>
                </a:solidFill>
                <a:latin typeface="Corbel" panose="020B0503020204020204" pitchFamily="34" charset="0"/>
              </a:rPr>
              <a:t> command shows a lot of interesting information about a Docker installation</a:t>
            </a:r>
          </a:p>
          <a:p>
            <a:r>
              <a:rPr lang="en-US" dirty="0">
                <a:solidFill>
                  <a:srgbClr val="333333"/>
                </a:solidFill>
                <a:latin typeface="Corbel" panose="020B0503020204020204" pitchFamily="34" charset="0"/>
              </a:rPr>
              <a:t>$ </a:t>
            </a:r>
            <a:r>
              <a:rPr lang="en-US" dirty="0">
                <a:solidFill>
                  <a:srgbClr val="C7254E"/>
                </a:solidFill>
                <a:latin typeface="Corbel" panose="020B0503020204020204" pitchFamily="34" charset="0"/>
              </a:rPr>
              <a:t>docker container run -it –net=</a:t>
            </a:r>
            <a:r>
              <a:rPr lang="en-US" dirty="0" err="1">
                <a:solidFill>
                  <a:srgbClr val="C7254E"/>
                </a:solidFill>
                <a:latin typeface="Corbel" panose="020B0503020204020204" pitchFamily="34" charset="0"/>
              </a:rPr>
              <a:t>mynetwork</a:t>
            </a:r>
            <a:r>
              <a:rPr lang="en-US" dirty="0">
                <a:solidFill>
                  <a:srgbClr val="C7254E"/>
                </a:solidFill>
                <a:latin typeface="Corbel" panose="020B0503020204020204" pitchFamily="34" charset="0"/>
              </a:rPr>
              <a:t> </a:t>
            </a:r>
            <a:r>
              <a:rPr lang="en-US" dirty="0" err="1">
                <a:solidFill>
                  <a:srgbClr val="C7254E"/>
                </a:solidFill>
                <a:latin typeface="Corbel" panose="020B0503020204020204" pitchFamily="34" charset="0"/>
              </a:rPr>
              <a:t>nginx</a:t>
            </a:r>
            <a:r>
              <a:rPr lang="en-US" dirty="0">
                <a:solidFill>
                  <a:srgbClr val="C7254E"/>
                </a:solidFill>
                <a:latin typeface="Corbel" panose="020B0503020204020204" pitchFamily="34" charset="0"/>
              </a:rPr>
              <a:t>  </a:t>
            </a:r>
            <a:r>
              <a:rPr lang="en-US" dirty="0">
                <a:solidFill>
                  <a:srgbClr val="333333"/>
                </a:solidFill>
                <a:latin typeface="Corbel" panose="020B0503020204020204" pitchFamily="34" charset="0"/>
              </a:rPr>
              <a:t>command can be used for connecting to another network when you run the container:</a:t>
            </a:r>
          </a:p>
          <a:p>
            <a:endParaRPr lang="en-US" dirty="0">
              <a:solidFill>
                <a:srgbClr val="C7254E"/>
              </a:solidFill>
              <a:latin typeface="Corbel" panose="020B0503020204020204" pitchFamily="34" charset="0"/>
            </a:endParaRPr>
          </a:p>
          <a:p>
            <a:endParaRPr lang="en-US" dirty="0"/>
          </a:p>
          <a:p>
            <a:endParaRPr lang="en-US" altLang="en-US" dirty="0">
              <a:solidFill>
                <a:srgbClr val="333333"/>
              </a:solidFill>
              <a:latin typeface="Corbel" panose="020B0503020204020204" pitchFamily="34" charset="0"/>
            </a:endParaRPr>
          </a:p>
          <a:p>
            <a:endParaRPr lang="en-US" dirty="0"/>
          </a:p>
        </p:txBody>
      </p:sp>
    </p:spTree>
    <p:extLst>
      <p:ext uri="{BB962C8B-B14F-4D97-AF65-F5344CB8AC3E}">
        <p14:creationId xmlns:p14="http://schemas.microsoft.com/office/powerpoint/2010/main" val="3093673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Containers Security</a:t>
            </a:r>
            <a:endParaRPr lang="en-US" sz="4400" dirty="0">
              <a:latin typeface="Corbel Light" panose="020B0303020204020204" pitchFamily="34" charset="0"/>
            </a:endParaRPr>
          </a:p>
        </p:txBody>
      </p:sp>
      <p:sp>
        <p:nvSpPr>
          <p:cNvPr id="3" name="Rectangle 2">
            <a:extLst>
              <a:ext uri="{FF2B5EF4-FFF2-40B4-BE49-F238E27FC236}">
                <a16:creationId xmlns:a16="http://schemas.microsoft.com/office/drawing/2014/main" id="{0A61B994-5E3B-447A-83E9-257DD324980D}"/>
              </a:ext>
            </a:extLst>
          </p:cNvPr>
          <p:cNvSpPr/>
          <p:nvPr/>
        </p:nvSpPr>
        <p:spPr>
          <a:xfrm>
            <a:off x="563189" y="1082660"/>
            <a:ext cx="8594404" cy="5026697"/>
          </a:xfrm>
          <a:prstGeom prst="rect">
            <a:avLst/>
          </a:prstGeom>
        </p:spPr>
        <p:txBody>
          <a:bodyPr wrap="none">
            <a:spAutoFit/>
          </a:bodyPr>
          <a:lstStyle/>
          <a:p>
            <a:pPr>
              <a:lnSpc>
                <a:spcPct val="150000"/>
              </a:lnSpc>
            </a:pPr>
            <a:r>
              <a:rPr lang="en-US" dirty="0">
                <a:latin typeface="Myriad Pro"/>
              </a:rPr>
              <a:t>RULE #0 - Keep Host and Docker up to date</a:t>
            </a:r>
          </a:p>
          <a:p>
            <a:pPr>
              <a:lnSpc>
                <a:spcPct val="150000"/>
              </a:lnSpc>
            </a:pPr>
            <a:r>
              <a:rPr lang="en-US" dirty="0">
                <a:latin typeface="Myriad Pro"/>
              </a:rPr>
              <a:t>RULE #1 - Do not expose the Docker daemon socket (even to the containers)</a:t>
            </a:r>
          </a:p>
          <a:p>
            <a:pPr>
              <a:lnSpc>
                <a:spcPct val="150000"/>
              </a:lnSpc>
            </a:pPr>
            <a:r>
              <a:rPr lang="en-US" dirty="0">
                <a:latin typeface="Myriad Pro"/>
              </a:rPr>
              <a:t>RULE #2 - Set a user</a:t>
            </a:r>
          </a:p>
          <a:p>
            <a:pPr>
              <a:lnSpc>
                <a:spcPct val="150000"/>
              </a:lnSpc>
            </a:pPr>
            <a:r>
              <a:rPr lang="en-US" dirty="0">
                <a:latin typeface="Myriad Pro"/>
              </a:rPr>
              <a:t>RULE #3 - Limit capabilities (Grant only specific capabilities, needed by a container)</a:t>
            </a:r>
          </a:p>
          <a:p>
            <a:pPr>
              <a:lnSpc>
                <a:spcPct val="150000"/>
              </a:lnSpc>
            </a:pPr>
            <a:r>
              <a:rPr lang="en-US" dirty="0">
                <a:latin typeface="Myriad Pro"/>
              </a:rPr>
              <a:t>RULE #4 - Add –no-new-privileges flag</a:t>
            </a:r>
          </a:p>
          <a:p>
            <a:pPr>
              <a:lnSpc>
                <a:spcPct val="150000"/>
              </a:lnSpc>
            </a:pPr>
            <a:r>
              <a:rPr lang="en-US" dirty="0">
                <a:latin typeface="Myriad Pro"/>
              </a:rPr>
              <a:t>RULE #5 - Disable inter-container communication (--</a:t>
            </a:r>
            <a:r>
              <a:rPr lang="en-US" dirty="0" err="1">
                <a:latin typeface="Myriad Pro"/>
              </a:rPr>
              <a:t>icc</a:t>
            </a:r>
            <a:r>
              <a:rPr lang="en-US" dirty="0">
                <a:latin typeface="Myriad Pro"/>
              </a:rPr>
              <a:t>=false)</a:t>
            </a:r>
          </a:p>
          <a:p>
            <a:pPr>
              <a:lnSpc>
                <a:spcPct val="150000"/>
              </a:lnSpc>
            </a:pPr>
            <a:r>
              <a:rPr lang="en-US" dirty="0">
                <a:latin typeface="Myriad Pro"/>
              </a:rPr>
              <a:t>RULE #6 - Use Linux Security Module (</a:t>
            </a:r>
            <a:r>
              <a:rPr lang="en-US" dirty="0" err="1">
                <a:latin typeface="Myriad Pro"/>
              </a:rPr>
              <a:t>seccomp</a:t>
            </a:r>
            <a:r>
              <a:rPr lang="en-US" dirty="0">
                <a:latin typeface="Myriad Pro"/>
              </a:rPr>
              <a:t>, </a:t>
            </a:r>
            <a:r>
              <a:rPr lang="en-US" dirty="0" err="1">
                <a:latin typeface="Myriad Pro"/>
              </a:rPr>
              <a:t>AppArmor</a:t>
            </a:r>
            <a:r>
              <a:rPr lang="en-US" dirty="0">
                <a:latin typeface="Myriad Pro"/>
              </a:rPr>
              <a:t>, or </a:t>
            </a:r>
            <a:r>
              <a:rPr lang="en-US" dirty="0" err="1">
                <a:latin typeface="Myriad Pro"/>
              </a:rPr>
              <a:t>SELinux</a:t>
            </a:r>
            <a:r>
              <a:rPr lang="en-US" dirty="0">
                <a:latin typeface="Myriad Pro"/>
              </a:rPr>
              <a:t>)</a:t>
            </a:r>
          </a:p>
          <a:p>
            <a:pPr>
              <a:lnSpc>
                <a:spcPct val="150000"/>
              </a:lnSpc>
            </a:pPr>
            <a:r>
              <a:rPr lang="en-US" dirty="0">
                <a:latin typeface="Myriad Pro"/>
              </a:rPr>
              <a:t>RULE #7 - Limit resources (memory, CPU, file descriptors, processes, restarts)</a:t>
            </a:r>
          </a:p>
          <a:p>
            <a:pPr>
              <a:lnSpc>
                <a:spcPct val="150000"/>
              </a:lnSpc>
            </a:pPr>
            <a:r>
              <a:rPr lang="en-US" dirty="0">
                <a:latin typeface="Myriad Pro"/>
              </a:rPr>
              <a:t>RULE #8 - Set filesystem and volumes to read-only</a:t>
            </a:r>
          </a:p>
          <a:p>
            <a:pPr>
              <a:lnSpc>
                <a:spcPct val="150000"/>
              </a:lnSpc>
            </a:pPr>
            <a:r>
              <a:rPr lang="en-US" dirty="0">
                <a:latin typeface="Myriad Pro"/>
              </a:rPr>
              <a:t>RULE #9 - Use static analysis tools</a:t>
            </a:r>
          </a:p>
          <a:p>
            <a:pPr>
              <a:lnSpc>
                <a:spcPct val="150000"/>
              </a:lnSpc>
            </a:pPr>
            <a:r>
              <a:rPr lang="en-US" dirty="0">
                <a:latin typeface="Myriad Pro"/>
              </a:rPr>
              <a:t>RULE #10 - Set the logging level to at least INFO</a:t>
            </a:r>
          </a:p>
          <a:p>
            <a:pPr>
              <a:lnSpc>
                <a:spcPct val="150000"/>
              </a:lnSpc>
            </a:pPr>
            <a:r>
              <a:rPr lang="en-US" dirty="0">
                <a:latin typeface="Myriad Pro"/>
              </a:rPr>
              <a:t>Rule #11 - Lint the </a:t>
            </a:r>
            <a:r>
              <a:rPr lang="en-US" dirty="0" err="1">
                <a:latin typeface="Myriad Pro"/>
              </a:rPr>
              <a:t>Dockerfile</a:t>
            </a:r>
            <a:r>
              <a:rPr lang="en-US" dirty="0">
                <a:latin typeface="Myriad Pro"/>
              </a:rPr>
              <a:t> at build time</a:t>
            </a:r>
          </a:p>
        </p:txBody>
      </p:sp>
      <p:sp>
        <p:nvSpPr>
          <p:cNvPr id="4" name="Rectangle 3">
            <a:extLst>
              <a:ext uri="{FF2B5EF4-FFF2-40B4-BE49-F238E27FC236}">
                <a16:creationId xmlns:a16="http://schemas.microsoft.com/office/drawing/2014/main" id="{2B1044C5-36BB-4702-8710-365572CD63FA}"/>
              </a:ext>
            </a:extLst>
          </p:cNvPr>
          <p:cNvSpPr/>
          <p:nvPr/>
        </p:nvSpPr>
        <p:spPr>
          <a:xfrm>
            <a:off x="6012116" y="5837907"/>
            <a:ext cx="6096000" cy="461665"/>
          </a:xfrm>
          <a:prstGeom prst="rect">
            <a:avLst/>
          </a:prstGeom>
        </p:spPr>
        <p:txBody>
          <a:bodyPr>
            <a:spAutoFit/>
          </a:bodyPr>
          <a:lstStyle/>
          <a:p>
            <a:r>
              <a:rPr lang="en-US" sz="1200" dirty="0">
                <a:hlinkClick r:id="rId3">
                  <a:extLst>
                    <a:ext uri="{A12FA001-AC4F-418D-AE19-62706E023703}">
                      <ahyp:hlinkClr xmlns:ahyp="http://schemas.microsoft.com/office/drawing/2018/hyperlinkcolor" val="tx"/>
                    </a:ext>
                  </a:extLst>
                </a:hlinkClick>
              </a:rPr>
              <a:t>Source : </a:t>
            </a:r>
            <a:r>
              <a:rPr lang="en-US" sz="1200" dirty="0">
                <a:solidFill>
                  <a:srgbClr val="00AAE8"/>
                </a:solidFill>
                <a:hlinkClick r:id="rId3">
                  <a:extLst>
                    <a:ext uri="{A12FA001-AC4F-418D-AE19-62706E023703}">
                      <ahyp:hlinkClr xmlns:ahyp="http://schemas.microsoft.com/office/drawing/2018/hyperlinkcolor" val="tx"/>
                    </a:ext>
                  </a:extLst>
                </a:hlinkClick>
              </a:rPr>
              <a:t>https://cheatsheetseries.owasp.org/cheatsheets/Docker_Security_Cheat_Sheet.html</a:t>
            </a:r>
            <a:r>
              <a:rPr lang="en-US" sz="1200" dirty="0">
                <a:solidFill>
                  <a:srgbClr val="00AAE8"/>
                </a:solidFill>
              </a:rPr>
              <a:t> </a:t>
            </a:r>
          </a:p>
        </p:txBody>
      </p:sp>
    </p:spTree>
    <p:extLst>
      <p:ext uri="{BB962C8B-B14F-4D97-AF65-F5344CB8AC3E}">
        <p14:creationId xmlns:p14="http://schemas.microsoft.com/office/powerpoint/2010/main" val="3313614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Why we need DockerContainers -Recap</a:t>
            </a:r>
            <a:endParaRPr lang="en-US" sz="4400" dirty="0">
              <a:latin typeface="Corbel Light" panose="020B0303020204020204" pitchFamily="34" charset="0"/>
            </a:endParaRPr>
          </a:p>
        </p:txBody>
      </p:sp>
      <p:pic>
        <p:nvPicPr>
          <p:cNvPr id="5" name="Picture 4">
            <a:extLst>
              <a:ext uri="{FF2B5EF4-FFF2-40B4-BE49-F238E27FC236}">
                <a16:creationId xmlns:a16="http://schemas.microsoft.com/office/drawing/2014/main" id="{2C77D19A-A61E-40A4-AA87-A7A2FDD2DA69}"/>
              </a:ext>
            </a:extLst>
          </p:cNvPr>
          <p:cNvPicPr>
            <a:picLocks noChangeAspect="1"/>
          </p:cNvPicPr>
          <p:nvPr/>
        </p:nvPicPr>
        <p:blipFill>
          <a:blip r:embed="rId3"/>
          <a:stretch>
            <a:fillRect/>
          </a:stretch>
        </p:blipFill>
        <p:spPr>
          <a:xfrm>
            <a:off x="576262" y="1028700"/>
            <a:ext cx="11039475" cy="4800600"/>
          </a:xfrm>
          <a:prstGeom prst="rect">
            <a:avLst/>
          </a:prstGeom>
        </p:spPr>
      </p:pic>
    </p:spTree>
    <p:extLst>
      <p:ext uri="{BB962C8B-B14F-4D97-AF65-F5344CB8AC3E}">
        <p14:creationId xmlns:p14="http://schemas.microsoft.com/office/powerpoint/2010/main" val="3176707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Microservices</a:t>
            </a:r>
            <a:endParaRPr lang="en-US" sz="4400" dirty="0">
              <a:latin typeface="Corbel Light" panose="020B0303020204020204" pitchFamily="34" charset="0"/>
            </a:endParaRPr>
          </a:p>
        </p:txBody>
      </p:sp>
      <p:sp>
        <p:nvSpPr>
          <p:cNvPr id="4" name="Rectangle 3">
            <a:extLst>
              <a:ext uri="{FF2B5EF4-FFF2-40B4-BE49-F238E27FC236}">
                <a16:creationId xmlns:a16="http://schemas.microsoft.com/office/drawing/2014/main" id="{AC1488E5-4E6A-428B-BFA2-8C85BAF66D80}"/>
              </a:ext>
            </a:extLst>
          </p:cNvPr>
          <p:cNvSpPr/>
          <p:nvPr/>
        </p:nvSpPr>
        <p:spPr>
          <a:xfrm>
            <a:off x="563187" y="1111540"/>
            <a:ext cx="6096000" cy="1938992"/>
          </a:xfrm>
          <a:prstGeom prst="rect">
            <a:avLst/>
          </a:prstGeom>
        </p:spPr>
        <p:txBody>
          <a:bodyPr>
            <a:spAutoFit/>
          </a:bodyPr>
          <a:lstStyle/>
          <a:p>
            <a:pPr marL="342900" indent="-342900" algn="just">
              <a:buFont typeface="Arial" panose="020B0604020202020204" pitchFamily="34" charset="0"/>
              <a:buChar char="•"/>
            </a:pPr>
            <a:r>
              <a:rPr lang="en-US" sz="2000" dirty="0">
                <a:solidFill>
                  <a:srgbClr val="171717"/>
                </a:solidFill>
                <a:latin typeface="Myriad Pro"/>
              </a:rPr>
              <a:t>A microservices architecture splits your application into multiple services that perform fine-grained functions and are part of your application as a whole. Each of your microservices will have a different logical function for your application.</a:t>
            </a:r>
            <a:endParaRPr lang="en-US" sz="2000" dirty="0">
              <a:latin typeface="Myriad Pro"/>
            </a:endParaRPr>
          </a:p>
        </p:txBody>
      </p:sp>
      <p:sp>
        <p:nvSpPr>
          <p:cNvPr id="5" name="Rectangle 4">
            <a:extLst>
              <a:ext uri="{FF2B5EF4-FFF2-40B4-BE49-F238E27FC236}">
                <a16:creationId xmlns:a16="http://schemas.microsoft.com/office/drawing/2014/main" id="{885EFF1F-7A12-4A9B-B011-66026366B52F}"/>
              </a:ext>
            </a:extLst>
          </p:cNvPr>
          <p:cNvSpPr/>
          <p:nvPr/>
        </p:nvSpPr>
        <p:spPr>
          <a:xfrm>
            <a:off x="563189" y="3335078"/>
            <a:ext cx="6096000" cy="2246769"/>
          </a:xfrm>
          <a:prstGeom prst="rect">
            <a:avLst/>
          </a:prstGeom>
        </p:spPr>
        <p:txBody>
          <a:bodyPr>
            <a:spAutoFit/>
          </a:bodyPr>
          <a:lstStyle/>
          <a:p>
            <a:pPr marL="342900" indent="-342900" algn="just">
              <a:buFont typeface="Arial" panose="020B0604020202020204" pitchFamily="34" charset="0"/>
              <a:buChar char="•"/>
            </a:pPr>
            <a:r>
              <a:rPr lang="en-US" sz="2000" dirty="0">
                <a:solidFill>
                  <a:srgbClr val="171717"/>
                </a:solidFill>
                <a:latin typeface="Myriad Pro"/>
              </a:rPr>
              <a:t>Traditional applications have monolithic architectures where all your application’s components and functions are in a single instance; microservices break apart monolithic applications into smaller parts. The following diagram compares monolithic and microservices architectures.</a:t>
            </a:r>
          </a:p>
        </p:txBody>
      </p:sp>
      <p:pic>
        <p:nvPicPr>
          <p:cNvPr id="9" name="Picture 8">
            <a:extLst>
              <a:ext uri="{FF2B5EF4-FFF2-40B4-BE49-F238E27FC236}">
                <a16:creationId xmlns:a16="http://schemas.microsoft.com/office/drawing/2014/main" id="{EFE4C238-E65F-4F14-A660-64163DCA2B18}"/>
              </a:ext>
            </a:extLst>
          </p:cNvPr>
          <p:cNvPicPr>
            <a:picLocks noChangeAspect="1"/>
          </p:cNvPicPr>
          <p:nvPr/>
        </p:nvPicPr>
        <p:blipFill>
          <a:blip r:embed="rId3"/>
          <a:stretch>
            <a:fillRect/>
          </a:stretch>
        </p:blipFill>
        <p:spPr>
          <a:xfrm>
            <a:off x="6659187" y="1879006"/>
            <a:ext cx="5334693" cy="2912144"/>
          </a:xfrm>
          <a:prstGeom prst="rect">
            <a:avLst/>
          </a:prstGeom>
        </p:spPr>
      </p:pic>
    </p:spTree>
    <p:extLst>
      <p:ext uri="{BB962C8B-B14F-4D97-AF65-F5344CB8AC3E}">
        <p14:creationId xmlns:p14="http://schemas.microsoft.com/office/powerpoint/2010/main" val="2860853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Microservices use case</a:t>
            </a:r>
            <a:endParaRPr lang="en-US" sz="4400" dirty="0">
              <a:latin typeface="Corbel Light" panose="020B0303020204020204" pitchFamily="34" charset="0"/>
            </a:endParaRPr>
          </a:p>
        </p:txBody>
      </p:sp>
      <p:sp>
        <p:nvSpPr>
          <p:cNvPr id="4" name="Rectangle 3">
            <a:extLst>
              <a:ext uri="{FF2B5EF4-FFF2-40B4-BE49-F238E27FC236}">
                <a16:creationId xmlns:a16="http://schemas.microsoft.com/office/drawing/2014/main" id="{AC1488E5-4E6A-428B-BFA2-8C85BAF66D80}"/>
              </a:ext>
            </a:extLst>
          </p:cNvPr>
          <p:cNvSpPr/>
          <p:nvPr/>
        </p:nvSpPr>
        <p:spPr>
          <a:xfrm>
            <a:off x="563186" y="1111540"/>
            <a:ext cx="6599613" cy="707886"/>
          </a:xfrm>
          <a:prstGeom prst="rect">
            <a:avLst/>
          </a:prstGeom>
        </p:spPr>
        <p:txBody>
          <a:bodyPr wrap="square">
            <a:spAutoFit/>
          </a:bodyPr>
          <a:lstStyle/>
          <a:p>
            <a:pPr algn="just"/>
            <a:r>
              <a:rPr lang="en-US" sz="2000" dirty="0">
                <a:latin typeface="Myriad Pro"/>
              </a:rPr>
              <a:t>This is a microservices application consisting of 5 microservices. The 5 microservices are described below:</a:t>
            </a:r>
            <a:endParaRPr lang="en-US" sz="2400" dirty="0">
              <a:latin typeface="Myriad Pro"/>
            </a:endParaRPr>
          </a:p>
        </p:txBody>
      </p:sp>
      <p:pic>
        <p:nvPicPr>
          <p:cNvPr id="7" name="Picture 6">
            <a:extLst>
              <a:ext uri="{FF2B5EF4-FFF2-40B4-BE49-F238E27FC236}">
                <a16:creationId xmlns:a16="http://schemas.microsoft.com/office/drawing/2014/main" id="{953491E5-095D-4AC6-8D7C-4AF039FECE2D}"/>
              </a:ext>
            </a:extLst>
          </p:cNvPr>
          <p:cNvPicPr>
            <a:picLocks noChangeAspect="1"/>
          </p:cNvPicPr>
          <p:nvPr/>
        </p:nvPicPr>
        <p:blipFill>
          <a:blip r:embed="rId3"/>
          <a:stretch>
            <a:fillRect/>
          </a:stretch>
        </p:blipFill>
        <p:spPr>
          <a:xfrm>
            <a:off x="7668327" y="1196397"/>
            <a:ext cx="4286250" cy="4029075"/>
          </a:xfrm>
          <a:prstGeom prst="rect">
            <a:avLst/>
          </a:prstGeom>
        </p:spPr>
      </p:pic>
      <p:sp>
        <p:nvSpPr>
          <p:cNvPr id="6" name="Rectangle 5">
            <a:extLst>
              <a:ext uri="{FF2B5EF4-FFF2-40B4-BE49-F238E27FC236}">
                <a16:creationId xmlns:a16="http://schemas.microsoft.com/office/drawing/2014/main" id="{D31B522F-0B7C-4EFE-AE5B-84861C92620E}"/>
              </a:ext>
            </a:extLst>
          </p:cNvPr>
          <p:cNvSpPr/>
          <p:nvPr/>
        </p:nvSpPr>
        <p:spPr>
          <a:xfrm>
            <a:off x="563186" y="1997842"/>
            <a:ext cx="6599613" cy="3170099"/>
          </a:xfrm>
          <a:prstGeom prst="rect">
            <a:avLst/>
          </a:prstGeom>
        </p:spPr>
        <p:txBody>
          <a:bodyPr wrap="square">
            <a:spAutoFit/>
          </a:bodyPr>
          <a:lstStyle/>
          <a:p>
            <a:pPr indent="-342900">
              <a:spcBef>
                <a:spcPts val="600"/>
              </a:spcBef>
              <a:spcAft>
                <a:spcPts val="600"/>
              </a:spcAft>
              <a:buFont typeface="+mj-lt"/>
              <a:buAutoNum type="arabicPeriod"/>
            </a:pPr>
            <a:r>
              <a:rPr lang="en-US" sz="2000" dirty="0">
                <a:solidFill>
                  <a:srgbClr val="00AAE8"/>
                </a:solidFill>
                <a:latin typeface="Myriad Pro"/>
              </a:rPr>
              <a:t>Voting-app: </a:t>
            </a:r>
            <a:r>
              <a:rPr lang="en-US" sz="2000" dirty="0">
                <a:latin typeface="Myriad Pro"/>
              </a:rPr>
              <a:t>Python  front-end web app which lets you vote between two options</a:t>
            </a:r>
          </a:p>
          <a:p>
            <a:pPr indent="-342900">
              <a:spcBef>
                <a:spcPts val="600"/>
              </a:spcBef>
              <a:spcAft>
                <a:spcPts val="600"/>
              </a:spcAft>
              <a:buFont typeface="+mj-lt"/>
              <a:buAutoNum type="arabicPeriod"/>
            </a:pPr>
            <a:r>
              <a:rPr lang="en-US" sz="2000" dirty="0">
                <a:solidFill>
                  <a:srgbClr val="00AAE8"/>
                </a:solidFill>
                <a:latin typeface="Myriad Pro"/>
              </a:rPr>
              <a:t>Redis: </a:t>
            </a:r>
            <a:r>
              <a:rPr lang="en-US" sz="2000" dirty="0">
                <a:latin typeface="Myriad Pro"/>
              </a:rPr>
              <a:t>Redis  queue which collects new votes</a:t>
            </a:r>
          </a:p>
          <a:p>
            <a:pPr indent="-342900">
              <a:spcBef>
                <a:spcPts val="600"/>
              </a:spcBef>
              <a:spcAft>
                <a:spcPts val="600"/>
              </a:spcAft>
              <a:buFont typeface="+mj-lt"/>
              <a:buAutoNum type="arabicPeriod"/>
            </a:pPr>
            <a:r>
              <a:rPr lang="en-US" sz="2000" dirty="0">
                <a:solidFill>
                  <a:srgbClr val="00AAE8"/>
                </a:solidFill>
                <a:latin typeface="Myriad Pro"/>
              </a:rPr>
              <a:t>Worker: </a:t>
            </a:r>
            <a:r>
              <a:rPr lang="en-US" sz="2000" dirty="0">
                <a:latin typeface="Myriad Pro"/>
              </a:rPr>
              <a:t>.NET Core which consumes votes and stores them in…</a:t>
            </a:r>
          </a:p>
          <a:p>
            <a:pPr indent="-342900">
              <a:spcBef>
                <a:spcPts val="600"/>
              </a:spcBef>
              <a:spcAft>
                <a:spcPts val="600"/>
              </a:spcAft>
              <a:buFont typeface="+mj-lt"/>
              <a:buAutoNum type="arabicPeriod"/>
            </a:pPr>
            <a:r>
              <a:rPr lang="en-US" sz="2000" dirty="0">
                <a:solidFill>
                  <a:srgbClr val="00AAE8"/>
                </a:solidFill>
                <a:latin typeface="Myriad Pro"/>
              </a:rPr>
              <a:t>DB: </a:t>
            </a:r>
            <a:r>
              <a:rPr lang="en-US" sz="2000" dirty="0">
                <a:latin typeface="Myriad Pro"/>
              </a:rPr>
              <a:t> Postgres  database backed by a Docker volume</a:t>
            </a:r>
          </a:p>
          <a:p>
            <a:pPr indent="-342900">
              <a:spcBef>
                <a:spcPts val="600"/>
              </a:spcBef>
              <a:spcAft>
                <a:spcPts val="600"/>
              </a:spcAft>
              <a:buFont typeface="+mj-lt"/>
              <a:buAutoNum type="arabicPeriod"/>
            </a:pPr>
            <a:r>
              <a:rPr lang="en-US" sz="2000" dirty="0">
                <a:solidFill>
                  <a:srgbClr val="00AAE8"/>
                </a:solidFill>
                <a:latin typeface="Myriad Pro"/>
              </a:rPr>
              <a:t>Result: </a:t>
            </a:r>
            <a:r>
              <a:rPr lang="en-US" sz="2000" dirty="0">
                <a:latin typeface="Myriad Pro"/>
              </a:rPr>
              <a:t>Node.js  web app which shows the results of the voting in real-time</a:t>
            </a:r>
          </a:p>
        </p:txBody>
      </p:sp>
      <p:sp>
        <p:nvSpPr>
          <p:cNvPr id="9" name="Rectangle 8">
            <a:extLst>
              <a:ext uri="{FF2B5EF4-FFF2-40B4-BE49-F238E27FC236}">
                <a16:creationId xmlns:a16="http://schemas.microsoft.com/office/drawing/2014/main" id="{AC029FAB-4771-40AA-AE06-C4B3326461C9}"/>
              </a:ext>
            </a:extLst>
          </p:cNvPr>
          <p:cNvSpPr/>
          <p:nvPr/>
        </p:nvSpPr>
        <p:spPr>
          <a:xfrm>
            <a:off x="688686" y="5342562"/>
            <a:ext cx="5969904" cy="461665"/>
          </a:xfrm>
          <a:prstGeom prst="rect">
            <a:avLst/>
          </a:prstGeom>
        </p:spPr>
        <p:txBody>
          <a:bodyPr wrap="none">
            <a:spAutoFit/>
          </a:bodyPr>
          <a:lstStyle/>
          <a:p>
            <a:r>
              <a:rPr lang="en-US" sz="2400" dirty="0">
                <a:solidFill>
                  <a:srgbClr val="00AAE8"/>
                </a:solidFill>
                <a:hlinkClick r:id="rId4">
                  <a:extLst>
                    <a:ext uri="{A12FA001-AC4F-418D-AE19-62706E023703}">
                      <ahyp:hlinkClr xmlns:ahyp="http://schemas.microsoft.com/office/drawing/2018/hyperlinkcolor" val="tx"/>
                    </a:ext>
                  </a:extLst>
                </a:hlinkClick>
              </a:rPr>
              <a:t>Microservices using docker demo -</a:t>
            </a:r>
            <a:r>
              <a:rPr lang="en-US" sz="2400" dirty="0">
                <a:solidFill>
                  <a:srgbClr val="00AAE8"/>
                </a:solidFill>
              </a:rPr>
              <a:t> </a:t>
            </a:r>
            <a:r>
              <a:rPr lang="en-US" sz="2400" dirty="0">
                <a:solidFill>
                  <a:srgbClr val="00AAE8"/>
                </a:solidFill>
                <a:hlinkClick r:id="rId4">
                  <a:extLst>
                    <a:ext uri="{A12FA001-AC4F-418D-AE19-62706E023703}">
                      <ahyp:hlinkClr xmlns:ahyp="http://schemas.microsoft.com/office/drawing/2018/hyperlinkcolor" val="tx"/>
                    </a:ext>
                  </a:extLst>
                </a:hlinkClick>
              </a:rPr>
              <a:t>Click - </a:t>
            </a:r>
            <a:endParaRPr lang="en-US" sz="2400" dirty="0">
              <a:solidFill>
                <a:srgbClr val="00AAE8"/>
              </a:solidFill>
            </a:endParaRPr>
          </a:p>
        </p:txBody>
      </p:sp>
    </p:spTree>
    <p:extLst>
      <p:ext uri="{BB962C8B-B14F-4D97-AF65-F5344CB8AC3E}">
        <p14:creationId xmlns:p14="http://schemas.microsoft.com/office/powerpoint/2010/main" val="73935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333979"/>
            <a:ext cx="9334790" cy="628548"/>
          </a:xfrm>
        </p:spPr>
        <p:txBody>
          <a:bodyPr anchor="t">
            <a:normAutofit fontScale="90000"/>
          </a:bodyPr>
          <a:lstStyle/>
          <a:p>
            <a:r>
              <a:rPr lang="en-US" sz="4400" b="0" dirty="0">
                <a:latin typeface="Myriad Pro"/>
              </a:rPr>
              <a:t>Benefits for Developers &amp; Administrators</a:t>
            </a:r>
            <a:br>
              <a:rPr lang="en-US" sz="4400" dirty="0"/>
            </a:br>
            <a:endParaRPr lang="en-US" sz="4400" b="0" dirty="0">
              <a:latin typeface="Myriad Pro"/>
            </a:endParaRPr>
          </a:p>
        </p:txBody>
      </p:sp>
      <p:sp>
        <p:nvSpPr>
          <p:cNvPr id="56" name="Rectangle: Rounded Corners 55">
            <a:extLst>
              <a:ext uri="{FF2B5EF4-FFF2-40B4-BE49-F238E27FC236}">
                <a16:creationId xmlns:a16="http://schemas.microsoft.com/office/drawing/2014/main" id="{9807A754-75AE-40B6-9BBF-65EF1839AA13}"/>
              </a:ext>
            </a:extLst>
          </p:cNvPr>
          <p:cNvSpPr/>
          <p:nvPr/>
        </p:nvSpPr>
        <p:spPr>
          <a:xfrm>
            <a:off x="819074" y="2186597"/>
            <a:ext cx="4581451" cy="502374"/>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Build once &amp; Run Anywhere</a:t>
            </a:r>
          </a:p>
        </p:txBody>
      </p:sp>
      <p:grpSp>
        <p:nvGrpSpPr>
          <p:cNvPr id="57" name="Group 56">
            <a:extLst>
              <a:ext uri="{FF2B5EF4-FFF2-40B4-BE49-F238E27FC236}">
                <a16:creationId xmlns:a16="http://schemas.microsoft.com/office/drawing/2014/main" id="{7322EED6-EB5B-4D34-9220-08BBA918B936}"/>
              </a:ext>
            </a:extLst>
          </p:cNvPr>
          <p:cNvGrpSpPr/>
          <p:nvPr/>
        </p:nvGrpSpPr>
        <p:grpSpPr>
          <a:xfrm>
            <a:off x="6888588" y="988543"/>
            <a:ext cx="3211674" cy="1132391"/>
            <a:chOff x="12799557" y="3401150"/>
            <a:chExt cx="7820480" cy="3886200"/>
          </a:xfrm>
        </p:grpSpPr>
        <p:sp>
          <p:nvSpPr>
            <p:cNvPr id="58" name="Freeform 26">
              <a:extLst>
                <a:ext uri="{FF2B5EF4-FFF2-40B4-BE49-F238E27FC236}">
                  <a16:creationId xmlns:a16="http://schemas.microsoft.com/office/drawing/2014/main" id="{482CD825-00BD-4AEF-8F27-E79F5C8F8937}"/>
                </a:ext>
              </a:extLst>
            </p:cNvPr>
            <p:cNvSpPr>
              <a:spLocks/>
            </p:cNvSpPr>
            <p:nvPr/>
          </p:nvSpPr>
          <p:spPr bwMode="auto">
            <a:xfrm rot="10800000">
              <a:off x="13200257" y="3608845"/>
              <a:ext cx="7419780" cy="3553955"/>
            </a:xfrm>
            <a:custGeom>
              <a:avLst/>
              <a:gdLst>
                <a:gd name="connsiteX0" fmla="*/ 6516941 w 6516941"/>
                <a:gd name="connsiteY0" fmla="*/ 3121510 h 3121510"/>
                <a:gd name="connsiteX1" fmla="*/ 6486363 w 6516941"/>
                <a:gd name="connsiteY1" fmla="*/ 3121510 h 3121510"/>
                <a:gd name="connsiteX2" fmla="*/ 1554474 w 6516941"/>
                <a:gd name="connsiteY2" fmla="*/ 3121510 h 3121510"/>
                <a:gd name="connsiteX3" fmla="*/ 0 w 6516941"/>
                <a:gd name="connsiteY3" fmla="*/ 1578695 h 3121510"/>
                <a:gd name="connsiteX4" fmla="*/ 1554474 w 6516941"/>
                <a:gd name="connsiteY4" fmla="*/ 0 h 3121510"/>
                <a:gd name="connsiteX5" fmla="*/ 6266593 w 6516941"/>
                <a:gd name="connsiteY5" fmla="*/ 0 h 3121510"/>
                <a:gd name="connsiteX6" fmla="*/ 6516941 w 6516941"/>
                <a:gd name="connsiteY6" fmla="*/ 0 h 312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6941" h="3121510">
                  <a:moveTo>
                    <a:pt x="6516941" y="3121510"/>
                  </a:moveTo>
                  <a:lnTo>
                    <a:pt x="6486363" y="3121510"/>
                  </a:lnTo>
                  <a:cubicBezTo>
                    <a:pt x="5346577" y="3121510"/>
                    <a:pt x="3760789" y="3121510"/>
                    <a:pt x="1554474" y="3121510"/>
                  </a:cubicBezTo>
                  <a:cubicBezTo>
                    <a:pt x="686861" y="3121510"/>
                    <a:pt x="0" y="2439801"/>
                    <a:pt x="0" y="1578695"/>
                  </a:cubicBezTo>
                  <a:cubicBezTo>
                    <a:pt x="0" y="717588"/>
                    <a:pt x="686861" y="0"/>
                    <a:pt x="1554474" y="0"/>
                  </a:cubicBezTo>
                  <a:cubicBezTo>
                    <a:pt x="1554474" y="0"/>
                    <a:pt x="1554474" y="0"/>
                    <a:pt x="6266593" y="0"/>
                  </a:cubicBezTo>
                  <a:lnTo>
                    <a:pt x="6516941" y="0"/>
                  </a:lnTo>
                  <a:close/>
                </a:path>
              </a:pathLst>
            </a:custGeom>
            <a:solidFill>
              <a:srgbClr val="EBF3F8"/>
            </a:solidFill>
            <a:ln>
              <a:noFill/>
            </a:ln>
          </p:spPr>
          <p:txBody>
            <a:bodyPr vert="horz" wrap="square" lIns="91440" tIns="45720" rIns="91440" bIns="45720" numCol="1" anchor="t" anchorCtr="0" compatLnSpc="1">
              <a:prstTxWarp prst="textNoShape">
                <a:avLst/>
              </a:prstTxWarp>
              <a:noAutofit/>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59" name="Freeform 104">
              <a:extLst>
                <a:ext uri="{FF2B5EF4-FFF2-40B4-BE49-F238E27FC236}">
                  <a16:creationId xmlns:a16="http://schemas.microsoft.com/office/drawing/2014/main" id="{5878A707-918B-43D9-9566-21DC94C48BA2}"/>
                </a:ext>
              </a:extLst>
            </p:cNvPr>
            <p:cNvSpPr>
              <a:spLocks/>
            </p:cNvSpPr>
            <p:nvPr/>
          </p:nvSpPr>
          <p:spPr bwMode="auto">
            <a:xfrm>
              <a:off x="12799557" y="3401150"/>
              <a:ext cx="3859390" cy="3886200"/>
            </a:xfrm>
            <a:custGeom>
              <a:avLst/>
              <a:gdLst>
                <a:gd name="T0" fmla="*/ 221 w 229"/>
                <a:gd name="T1" fmla="*/ 22 h 229"/>
                <a:gd name="T2" fmla="*/ 22 w 229"/>
                <a:gd name="T3" fmla="*/ 221 h 229"/>
                <a:gd name="T4" fmla="*/ 0 w 229"/>
                <a:gd name="T5" fmla="*/ 212 h 229"/>
                <a:gd name="T6" fmla="*/ 0 w 229"/>
                <a:gd name="T7" fmla="*/ 57 h 229"/>
                <a:gd name="T8" fmla="*/ 56 w 229"/>
                <a:gd name="T9" fmla="*/ 0 h 229"/>
                <a:gd name="T10" fmla="*/ 211 w 229"/>
                <a:gd name="T11" fmla="*/ 0 h 229"/>
                <a:gd name="T12" fmla="*/ 221 w 229"/>
                <a:gd name="T13" fmla="*/ 22 h 229"/>
              </a:gdLst>
              <a:ahLst/>
              <a:cxnLst>
                <a:cxn ang="0">
                  <a:pos x="T0" y="T1"/>
                </a:cxn>
                <a:cxn ang="0">
                  <a:pos x="T2" y="T3"/>
                </a:cxn>
                <a:cxn ang="0">
                  <a:pos x="T4" y="T5"/>
                </a:cxn>
                <a:cxn ang="0">
                  <a:pos x="T6" y="T7"/>
                </a:cxn>
                <a:cxn ang="0">
                  <a:pos x="T8" y="T9"/>
                </a:cxn>
                <a:cxn ang="0">
                  <a:pos x="T10" y="T11"/>
                </a:cxn>
                <a:cxn ang="0">
                  <a:pos x="T12" y="T13"/>
                </a:cxn>
              </a:cxnLst>
              <a:rect l="0" t="0" r="r" b="b"/>
              <a:pathLst>
                <a:path w="229" h="229">
                  <a:moveTo>
                    <a:pt x="221" y="22"/>
                  </a:moveTo>
                  <a:cubicBezTo>
                    <a:pt x="22" y="221"/>
                    <a:pt x="22" y="221"/>
                    <a:pt x="22" y="221"/>
                  </a:cubicBezTo>
                  <a:cubicBezTo>
                    <a:pt x="14" y="229"/>
                    <a:pt x="0" y="224"/>
                    <a:pt x="0" y="212"/>
                  </a:cubicBezTo>
                  <a:cubicBezTo>
                    <a:pt x="0" y="57"/>
                    <a:pt x="0" y="57"/>
                    <a:pt x="0" y="57"/>
                  </a:cubicBezTo>
                  <a:cubicBezTo>
                    <a:pt x="0" y="26"/>
                    <a:pt x="25" y="0"/>
                    <a:pt x="56" y="0"/>
                  </a:cubicBezTo>
                  <a:cubicBezTo>
                    <a:pt x="211" y="0"/>
                    <a:pt x="211" y="0"/>
                    <a:pt x="211" y="0"/>
                  </a:cubicBezTo>
                  <a:cubicBezTo>
                    <a:pt x="223" y="0"/>
                    <a:pt x="229" y="14"/>
                    <a:pt x="221" y="22"/>
                  </a:cubicBezTo>
                  <a:close/>
                </a:path>
              </a:pathLst>
            </a:custGeom>
            <a:solidFill>
              <a:srgbClr val="FEC306"/>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60" name="Oval 105">
              <a:extLst>
                <a:ext uri="{FF2B5EF4-FFF2-40B4-BE49-F238E27FC236}">
                  <a16:creationId xmlns:a16="http://schemas.microsoft.com/office/drawing/2014/main" id="{4750D756-60D1-478F-B9A5-2FA7FFA4389A}"/>
                </a:ext>
              </a:extLst>
            </p:cNvPr>
            <p:cNvSpPr>
              <a:spLocks noChangeArrowheads="1"/>
            </p:cNvSpPr>
            <p:nvPr/>
          </p:nvSpPr>
          <p:spPr bwMode="auto">
            <a:xfrm>
              <a:off x="13576787" y="4124794"/>
              <a:ext cx="2572927" cy="2546134"/>
            </a:xfrm>
            <a:prstGeom prst="ellipse">
              <a:avLst/>
            </a:prstGeom>
            <a:solidFill>
              <a:srgbClr val="DA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61" name="Oval 106">
              <a:extLst>
                <a:ext uri="{FF2B5EF4-FFF2-40B4-BE49-F238E27FC236}">
                  <a16:creationId xmlns:a16="http://schemas.microsoft.com/office/drawing/2014/main" id="{6E2037A0-E675-40BB-B7F2-1D2EBF225ED3}"/>
                </a:ext>
              </a:extLst>
            </p:cNvPr>
            <p:cNvSpPr>
              <a:spLocks noChangeArrowheads="1"/>
            </p:cNvSpPr>
            <p:nvPr/>
          </p:nvSpPr>
          <p:spPr bwMode="auto">
            <a:xfrm>
              <a:off x="13898403" y="4419600"/>
              <a:ext cx="1956505" cy="1983298"/>
            </a:xfrm>
            <a:prstGeom prst="ellipse">
              <a:avLst/>
            </a:prstGeom>
            <a:solidFill>
              <a:srgbClr val="FEC306"/>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grpSp>
          <p:nvGrpSpPr>
            <p:cNvPr id="62" name="Group 61">
              <a:extLst>
                <a:ext uri="{FF2B5EF4-FFF2-40B4-BE49-F238E27FC236}">
                  <a16:creationId xmlns:a16="http://schemas.microsoft.com/office/drawing/2014/main" id="{6443EE7A-AE42-4D0E-AD0D-8DF22064E56D}"/>
                </a:ext>
              </a:extLst>
            </p:cNvPr>
            <p:cNvGrpSpPr/>
            <p:nvPr/>
          </p:nvGrpSpPr>
          <p:grpSpPr>
            <a:xfrm>
              <a:off x="16176521" y="4615243"/>
              <a:ext cx="4337904" cy="1412502"/>
              <a:chOff x="6756101" y="2377998"/>
              <a:chExt cx="4337904" cy="1412502"/>
            </a:xfrm>
          </p:grpSpPr>
          <p:sp>
            <p:nvSpPr>
              <p:cNvPr id="64" name="TextBox 63">
                <a:extLst>
                  <a:ext uri="{FF2B5EF4-FFF2-40B4-BE49-F238E27FC236}">
                    <a16:creationId xmlns:a16="http://schemas.microsoft.com/office/drawing/2014/main" id="{8AF55868-26B4-4F97-82A5-6FE6DBDCE608}"/>
                  </a:ext>
                </a:extLst>
              </p:cNvPr>
              <p:cNvSpPr txBox="1"/>
              <p:nvPr/>
            </p:nvSpPr>
            <p:spPr>
              <a:xfrm>
                <a:off x="7132637" y="2424600"/>
                <a:ext cx="3276600" cy="1365900"/>
              </a:xfrm>
              <a:prstGeom prst="rect">
                <a:avLst/>
              </a:prstGeom>
              <a:noFill/>
            </p:spPr>
            <p:txBody>
              <a:bodyPr wrap="square" lIns="219419" tIns="109710" rIns="219419" bIns="109710" rtlCol="0">
                <a:spAutoFit/>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lumMod val="50000"/>
                      <a:lumOff val="50000"/>
                    </a:srgbClr>
                  </a:solidFill>
                  <a:effectLst/>
                  <a:uLnTx/>
                  <a:uFillTx/>
                  <a:latin typeface="Lato" pitchFamily="34" charset="0"/>
                  <a:ea typeface="Lato" pitchFamily="34" charset="0"/>
                  <a:cs typeface="Lato" pitchFamily="34" charset="0"/>
                </a:endParaRPr>
              </a:p>
            </p:txBody>
          </p:sp>
          <p:sp>
            <p:nvSpPr>
              <p:cNvPr id="65" name="TextBox 64">
                <a:extLst>
                  <a:ext uri="{FF2B5EF4-FFF2-40B4-BE49-F238E27FC236}">
                    <a16:creationId xmlns:a16="http://schemas.microsoft.com/office/drawing/2014/main" id="{EAD80C91-38BB-452A-9DD2-621A741A3C60}"/>
                  </a:ext>
                </a:extLst>
              </p:cNvPr>
              <p:cNvSpPr txBox="1"/>
              <p:nvPr/>
            </p:nvSpPr>
            <p:spPr>
              <a:xfrm>
                <a:off x="6756101" y="2377998"/>
                <a:ext cx="4337904" cy="1267496"/>
              </a:xfrm>
              <a:prstGeom prst="rect">
                <a:avLst/>
              </a:prstGeom>
              <a:noFill/>
            </p:spPr>
            <p:txBody>
              <a:bodyPr wrap="square" rtlCol="0">
                <a:spAutoFit/>
              </a:bodyPr>
              <a:lstStyle/>
              <a:p>
                <a:pPr marL="0" marR="0" lvl="0" indent="0" defTabSz="217320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EC306"/>
                    </a:solidFill>
                    <a:effectLst/>
                    <a:uLnTx/>
                    <a:uFillTx/>
                    <a:latin typeface="Microsoft JhengHei UI Light" panose="020B0304030504040204" pitchFamily="34" charset="-120"/>
                    <a:ea typeface="Microsoft JhengHei UI Light" panose="020B0304030504040204" pitchFamily="34" charset="-120"/>
                    <a:cs typeface="Lato Black" charset="0"/>
                  </a:rPr>
                  <a:t>Administrators</a:t>
                </a:r>
              </a:p>
            </p:txBody>
          </p:sp>
        </p:grpSp>
        <p:sp>
          <p:nvSpPr>
            <p:cNvPr id="63" name="Freeform 102">
              <a:extLst>
                <a:ext uri="{FF2B5EF4-FFF2-40B4-BE49-F238E27FC236}">
                  <a16:creationId xmlns:a16="http://schemas.microsoft.com/office/drawing/2014/main" id="{20F08B81-1A90-49B2-8FCF-3C44A5C89FB1}"/>
                </a:ext>
              </a:extLst>
            </p:cNvPr>
            <p:cNvSpPr>
              <a:spLocks noEditPoints="1"/>
            </p:cNvSpPr>
            <p:nvPr/>
          </p:nvSpPr>
          <p:spPr bwMode="auto">
            <a:xfrm>
              <a:off x="14337950" y="4851925"/>
              <a:ext cx="1099525" cy="1017471"/>
            </a:xfrm>
            <a:custGeom>
              <a:avLst/>
              <a:gdLst>
                <a:gd name="T0" fmla="*/ 59 w 67"/>
                <a:gd name="T1" fmla="*/ 44 h 62"/>
                <a:gd name="T2" fmla="*/ 59 w 67"/>
                <a:gd name="T3" fmla="*/ 35 h 62"/>
                <a:gd name="T4" fmla="*/ 58 w 67"/>
                <a:gd name="T5" fmla="*/ 33 h 62"/>
                <a:gd name="T6" fmla="*/ 53 w 67"/>
                <a:gd name="T7" fmla="*/ 33 h 62"/>
                <a:gd name="T8" fmla="*/ 50 w 67"/>
                <a:gd name="T9" fmla="*/ 33 h 62"/>
                <a:gd name="T10" fmla="*/ 35 w 67"/>
                <a:gd name="T11" fmla="*/ 33 h 62"/>
                <a:gd name="T12" fmla="*/ 35 w 67"/>
                <a:gd name="T13" fmla="*/ 19 h 62"/>
                <a:gd name="T14" fmla="*/ 43 w 67"/>
                <a:gd name="T15" fmla="*/ 10 h 62"/>
                <a:gd name="T16" fmla="*/ 34 w 67"/>
                <a:gd name="T17" fmla="*/ 0 h 62"/>
                <a:gd name="T18" fmla="*/ 24 w 67"/>
                <a:gd name="T19" fmla="*/ 10 h 62"/>
                <a:gd name="T20" fmla="*/ 32 w 67"/>
                <a:gd name="T21" fmla="*/ 19 h 62"/>
                <a:gd name="T22" fmla="*/ 32 w 67"/>
                <a:gd name="T23" fmla="*/ 33 h 62"/>
                <a:gd name="T24" fmla="*/ 10 w 67"/>
                <a:gd name="T25" fmla="*/ 33 h 62"/>
                <a:gd name="T26" fmla="*/ 8 w 67"/>
                <a:gd name="T27" fmla="*/ 35 h 62"/>
                <a:gd name="T28" fmla="*/ 8 w 67"/>
                <a:gd name="T29" fmla="*/ 44 h 62"/>
                <a:gd name="T30" fmla="*/ 0 w 67"/>
                <a:gd name="T31" fmla="*/ 53 h 62"/>
                <a:gd name="T32" fmla="*/ 10 w 67"/>
                <a:gd name="T33" fmla="*/ 62 h 62"/>
                <a:gd name="T34" fmla="*/ 19 w 67"/>
                <a:gd name="T35" fmla="*/ 53 h 62"/>
                <a:gd name="T36" fmla="*/ 11 w 67"/>
                <a:gd name="T37" fmla="*/ 44 h 62"/>
                <a:gd name="T38" fmla="*/ 11 w 67"/>
                <a:gd name="T39" fmla="*/ 36 h 62"/>
                <a:gd name="T40" fmla="*/ 32 w 67"/>
                <a:gd name="T41" fmla="*/ 36 h 62"/>
                <a:gd name="T42" fmla="*/ 32 w 67"/>
                <a:gd name="T43" fmla="*/ 44 h 62"/>
                <a:gd name="T44" fmla="*/ 24 w 67"/>
                <a:gd name="T45" fmla="*/ 53 h 62"/>
                <a:gd name="T46" fmla="*/ 34 w 67"/>
                <a:gd name="T47" fmla="*/ 62 h 62"/>
                <a:gd name="T48" fmla="*/ 43 w 67"/>
                <a:gd name="T49" fmla="*/ 53 h 62"/>
                <a:gd name="T50" fmla="*/ 35 w 67"/>
                <a:gd name="T51" fmla="*/ 44 h 62"/>
                <a:gd name="T52" fmla="*/ 35 w 67"/>
                <a:gd name="T53" fmla="*/ 36 h 62"/>
                <a:gd name="T54" fmla="*/ 50 w 67"/>
                <a:gd name="T55" fmla="*/ 36 h 62"/>
                <a:gd name="T56" fmla="*/ 53 w 67"/>
                <a:gd name="T57" fmla="*/ 36 h 62"/>
                <a:gd name="T58" fmla="*/ 56 w 67"/>
                <a:gd name="T59" fmla="*/ 36 h 62"/>
                <a:gd name="T60" fmla="*/ 56 w 67"/>
                <a:gd name="T61" fmla="*/ 44 h 62"/>
                <a:gd name="T62" fmla="*/ 48 w 67"/>
                <a:gd name="T63" fmla="*/ 53 h 62"/>
                <a:gd name="T64" fmla="*/ 58 w 67"/>
                <a:gd name="T65" fmla="*/ 62 h 62"/>
                <a:gd name="T66" fmla="*/ 67 w 67"/>
                <a:gd name="T67" fmla="*/ 53 h 62"/>
                <a:gd name="T68" fmla="*/ 59 w 67"/>
                <a:gd name="T69" fmla="*/ 44 h 62"/>
                <a:gd name="T70" fmla="*/ 28 w 67"/>
                <a:gd name="T71" fmla="*/ 10 h 62"/>
                <a:gd name="T72" fmla="*/ 34 w 67"/>
                <a:gd name="T73" fmla="*/ 4 h 62"/>
                <a:gd name="T74" fmla="*/ 39 w 67"/>
                <a:gd name="T75" fmla="*/ 10 h 62"/>
                <a:gd name="T76" fmla="*/ 34 w 67"/>
                <a:gd name="T77" fmla="*/ 15 h 62"/>
                <a:gd name="T78" fmla="*/ 28 w 67"/>
                <a:gd name="T79" fmla="*/ 10 h 62"/>
                <a:gd name="T80" fmla="*/ 15 w 67"/>
                <a:gd name="T81" fmla="*/ 53 h 62"/>
                <a:gd name="T82" fmla="*/ 10 w 67"/>
                <a:gd name="T83" fmla="*/ 58 h 62"/>
                <a:gd name="T84" fmla="*/ 4 w 67"/>
                <a:gd name="T85" fmla="*/ 53 h 62"/>
                <a:gd name="T86" fmla="*/ 10 w 67"/>
                <a:gd name="T87" fmla="*/ 47 h 62"/>
                <a:gd name="T88" fmla="*/ 15 w 67"/>
                <a:gd name="T89" fmla="*/ 53 h 62"/>
                <a:gd name="T90" fmla="*/ 39 w 67"/>
                <a:gd name="T91" fmla="*/ 53 h 62"/>
                <a:gd name="T92" fmla="*/ 34 w 67"/>
                <a:gd name="T93" fmla="*/ 58 h 62"/>
                <a:gd name="T94" fmla="*/ 28 w 67"/>
                <a:gd name="T95" fmla="*/ 53 h 62"/>
                <a:gd name="T96" fmla="*/ 34 w 67"/>
                <a:gd name="T97" fmla="*/ 47 h 62"/>
                <a:gd name="T98" fmla="*/ 39 w 67"/>
                <a:gd name="T99" fmla="*/ 53 h 62"/>
                <a:gd name="T100" fmla="*/ 58 w 67"/>
                <a:gd name="T101" fmla="*/ 58 h 62"/>
                <a:gd name="T102" fmla="*/ 52 w 67"/>
                <a:gd name="T103" fmla="*/ 53 h 62"/>
                <a:gd name="T104" fmla="*/ 58 w 67"/>
                <a:gd name="T105" fmla="*/ 47 h 62"/>
                <a:gd name="T106" fmla="*/ 63 w 67"/>
                <a:gd name="T107" fmla="*/ 53 h 62"/>
                <a:gd name="T108" fmla="*/ 58 w 67"/>
                <a:gd name="T109"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 h="62">
                  <a:moveTo>
                    <a:pt x="59" y="44"/>
                  </a:moveTo>
                  <a:cubicBezTo>
                    <a:pt x="59" y="35"/>
                    <a:pt x="59" y="35"/>
                    <a:pt x="59" y="35"/>
                  </a:cubicBezTo>
                  <a:cubicBezTo>
                    <a:pt x="59" y="34"/>
                    <a:pt x="59" y="33"/>
                    <a:pt x="58" y="33"/>
                  </a:cubicBezTo>
                  <a:cubicBezTo>
                    <a:pt x="53" y="33"/>
                    <a:pt x="53" y="33"/>
                    <a:pt x="53" y="33"/>
                  </a:cubicBezTo>
                  <a:cubicBezTo>
                    <a:pt x="50" y="33"/>
                    <a:pt x="50" y="33"/>
                    <a:pt x="50" y="33"/>
                  </a:cubicBezTo>
                  <a:cubicBezTo>
                    <a:pt x="35" y="33"/>
                    <a:pt x="35" y="33"/>
                    <a:pt x="35" y="33"/>
                  </a:cubicBezTo>
                  <a:cubicBezTo>
                    <a:pt x="35" y="19"/>
                    <a:pt x="35" y="19"/>
                    <a:pt x="35" y="19"/>
                  </a:cubicBezTo>
                  <a:cubicBezTo>
                    <a:pt x="40" y="18"/>
                    <a:pt x="43" y="14"/>
                    <a:pt x="43" y="10"/>
                  </a:cubicBezTo>
                  <a:cubicBezTo>
                    <a:pt x="43" y="4"/>
                    <a:pt x="39" y="0"/>
                    <a:pt x="34" y="0"/>
                  </a:cubicBezTo>
                  <a:cubicBezTo>
                    <a:pt x="29" y="0"/>
                    <a:pt x="24" y="4"/>
                    <a:pt x="24" y="10"/>
                  </a:cubicBezTo>
                  <a:cubicBezTo>
                    <a:pt x="24" y="14"/>
                    <a:pt x="28" y="18"/>
                    <a:pt x="32" y="19"/>
                  </a:cubicBezTo>
                  <a:cubicBezTo>
                    <a:pt x="32" y="33"/>
                    <a:pt x="32" y="33"/>
                    <a:pt x="32" y="33"/>
                  </a:cubicBezTo>
                  <a:cubicBezTo>
                    <a:pt x="10" y="33"/>
                    <a:pt x="10" y="33"/>
                    <a:pt x="10" y="33"/>
                  </a:cubicBezTo>
                  <a:cubicBezTo>
                    <a:pt x="9" y="33"/>
                    <a:pt x="8" y="34"/>
                    <a:pt x="8" y="35"/>
                  </a:cubicBezTo>
                  <a:cubicBezTo>
                    <a:pt x="8" y="44"/>
                    <a:pt x="8" y="44"/>
                    <a:pt x="8" y="44"/>
                  </a:cubicBezTo>
                  <a:cubicBezTo>
                    <a:pt x="4" y="44"/>
                    <a:pt x="0" y="48"/>
                    <a:pt x="0" y="53"/>
                  </a:cubicBezTo>
                  <a:cubicBezTo>
                    <a:pt x="0" y="58"/>
                    <a:pt x="4" y="62"/>
                    <a:pt x="10" y="62"/>
                  </a:cubicBezTo>
                  <a:cubicBezTo>
                    <a:pt x="15" y="62"/>
                    <a:pt x="19" y="58"/>
                    <a:pt x="19" y="53"/>
                  </a:cubicBezTo>
                  <a:cubicBezTo>
                    <a:pt x="19" y="48"/>
                    <a:pt x="16" y="44"/>
                    <a:pt x="11" y="44"/>
                  </a:cubicBezTo>
                  <a:cubicBezTo>
                    <a:pt x="11" y="36"/>
                    <a:pt x="11" y="36"/>
                    <a:pt x="11" y="36"/>
                  </a:cubicBezTo>
                  <a:cubicBezTo>
                    <a:pt x="32" y="36"/>
                    <a:pt x="32" y="36"/>
                    <a:pt x="32" y="36"/>
                  </a:cubicBezTo>
                  <a:cubicBezTo>
                    <a:pt x="32" y="44"/>
                    <a:pt x="32" y="44"/>
                    <a:pt x="32" y="44"/>
                  </a:cubicBezTo>
                  <a:cubicBezTo>
                    <a:pt x="28" y="44"/>
                    <a:pt x="24" y="48"/>
                    <a:pt x="24" y="53"/>
                  </a:cubicBezTo>
                  <a:cubicBezTo>
                    <a:pt x="24" y="58"/>
                    <a:pt x="29" y="62"/>
                    <a:pt x="34" y="62"/>
                  </a:cubicBezTo>
                  <a:cubicBezTo>
                    <a:pt x="39" y="62"/>
                    <a:pt x="43" y="58"/>
                    <a:pt x="43" y="53"/>
                  </a:cubicBezTo>
                  <a:cubicBezTo>
                    <a:pt x="43" y="48"/>
                    <a:pt x="40" y="44"/>
                    <a:pt x="35" y="44"/>
                  </a:cubicBezTo>
                  <a:cubicBezTo>
                    <a:pt x="35" y="36"/>
                    <a:pt x="35" y="36"/>
                    <a:pt x="35" y="36"/>
                  </a:cubicBezTo>
                  <a:cubicBezTo>
                    <a:pt x="50" y="36"/>
                    <a:pt x="50" y="36"/>
                    <a:pt x="50" y="36"/>
                  </a:cubicBezTo>
                  <a:cubicBezTo>
                    <a:pt x="53" y="36"/>
                    <a:pt x="53" y="36"/>
                    <a:pt x="53" y="36"/>
                  </a:cubicBezTo>
                  <a:cubicBezTo>
                    <a:pt x="56" y="36"/>
                    <a:pt x="56" y="36"/>
                    <a:pt x="56" y="36"/>
                  </a:cubicBezTo>
                  <a:cubicBezTo>
                    <a:pt x="56" y="44"/>
                    <a:pt x="56" y="44"/>
                    <a:pt x="56" y="44"/>
                  </a:cubicBezTo>
                  <a:cubicBezTo>
                    <a:pt x="52" y="44"/>
                    <a:pt x="48" y="48"/>
                    <a:pt x="48" y="53"/>
                  </a:cubicBezTo>
                  <a:cubicBezTo>
                    <a:pt x="48" y="58"/>
                    <a:pt x="53" y="62"/>
                    <a:pt x="58" y="62"/>
                  </a:cubicBezTo>
                  <a:cubicBezTo>
                    <a:pt x="63" y="62"/>
                    <a:pt x="67" y="58"/>
                    <a:pt x="67" y="53"/>
                  </a:cubicBezTo>
                  <a:cubicBezTo>
                    <a:pt x="67" y="48"/>
                    <a:pt x="64" y="44"/>
                    <a:pt x="59" y="44"/>
                  </a:cubicBezTo>
                  <a:close/>
                  <a:moveTo>
                    <a:pt x="28" y="10"/>
                  </a:moveTo>
                  <a:cubicBezTo>
                    <a:pt x="28" y="6"/>
                    <a:pt x="31" y="4"/>
                    <a:pt x="34" y="4"/>
                  </a:cubicBezTo>
                  <a:cubicBezTo>
                    <a:pt x="37" y="4"/>
                    <a:pt x="39" y="6"/>
                    <a:pt x="39" y="10"/>
                  </a:cubicBezTo>
                  <a:cubicBezTo>
                    <a:pt x="39" y="13"/>
                    <a:pt x="37" y="15"/>
                    <a:pt x="34" y="15"/>
                  </a:cubicBezTo>
                  <a:cubicBezTo>
                    <a:pt x="31" y="15"/>
                    <a:pt x="28" y="13"/>
                    <a:pt x="28" y="10"/>
                  </a:cubicBezTo>
                  <a:close/>
                  <a:moveTo>
                    <a:pt x="15" y="53"/>
                  </a:moveTo>
                  <a:cubicBezTo>
                    <a:pt x="15" y="56"/>
                    <a:pt x="13" y="58"/>
                    <a:pt x="10" y="58"/>
                  </a:cubicBezTo>
                  <a:cubicBezTo>
                    <a:pt x="6" y="58"/>
                    <a:pt x="4" y="56"/>
                    <a:pt x="4" y="53"/>
                  </a:cubicBezTo>
                  <a:cubicBezTo>
                    <a:pt x="4" y="50"/>
                    <a:pt x="6" y="47"/>
                    <a:pt x="10" y="47"/>
                  </a:cubicBezTo>
                  <a:cubicBezTo>
                    <a:pt x="13" y="47"/>
                    <a:pt x="15" y="50"/>
                    <a:pt x="15" y="53"/>
                  </a:cubicBezTo>
                  <a:close/>
                  <a:moveTo>
                    <a:pt x="39" y="53"/>
                  </a:moveTo>
                  <a:cubicBezTo>
                    <a:pt x="39" y="56"/>
                    <a:pt x="37" y="58"/>
                    <a:pt x="34" y="58"/>
                  </a:cubicBezTo>
                  <a:cubicBezTo>
                    <a:pt x="31" y="58"/>
                    <a:pt x="28" y="56"/>
                    <a:pt x="28" y="53"/>
                  </a:cubicBezTo>
                  <a:cubicBezTo>
                    <a:pt x="28" y="50"/>
                    <a:pt x="31" y="47"/>
                    <a:pt x="34" y="47"/>
                  </a:cubicBezTo>
                  <a:cubicBezTo>
                    <a:pt x="37" y="47"/>
                    <a:pt x="39" y="50"/>
                    <a:pt x="39" y="53"/>
                  </a:cubicBezTo>
                  <a:close/>
                  <a:moveTo>
                    <a:pt x="58" y="58"/>
                  </a:moveTo>
                  <a:cubicBezTo>
                    <a:pt x="55" y="58"/>
                    <a:pt x="52" y="56"/>
                    <a:pt x="52" y="53"/>
                  </a:cubicBezTo>
                  <a:cubicBezTo>
                    <a:pt x="52" y="50"/>
                    <a:pt x="55" y="47"/>
                    <a:pt x="58" y="47"/>
                  </a:cubicBezTo>
                  <a:cubicBezTo>
                    <a:pt x="61" y="47"/>
                    <a:pt x="63" y="50"/>
                    <a:pt x="63" y="53"/>
                  </a:cubicBezTo>
                  <a:cubicBezTo>
                    <a:pt x="63" y="56"/>
                    <a:pt x="61" y="58"/>
                    <a:pt x="58" y="5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grpSp>
      <p:grpSp>
        <p:nvGrpSpPr>
          <p:cNvPr id="66" name="Group 65">
            <a:extLst>
              <a:ext uri="{FF2B5EF4-FFF2-40B4-BE49-F238E27FC236}">
                <a16:creationId xmlns:a16="http://schemas.microsoft.com/office/drawing/2014/main" id="{A829920D-D0A2-411C-B3C2-2C6CDDC4B764}"/>
              </a:ext>
            </a:extLst>
          </p:cNvPr>
          <p:cNvGrpSpPr/>
          <p:nvPr/>
        </p:nvGrpSpPr>
        <p:grpSpPr>
          <a:xfrm>
            <a:off x="819074" y="972240"/>
            <a:ext cx="3211674" cy="1132391"/>
            <a:chOff x="3627437" y="3401150"/>
            <a:chExt cx="7820480" cy="3886200"/>
          </a:xfrm>
        </p:grpSpPr>
        <p:sp>
          <p:nvSpPr>
            <p:cNvPr id="67" name="Freeform 22">
              <a:extLst>
                <a:ext uri="{FF2B5EF4-FFF2-40B4-BE49-F238E27FC236}">
                  <a16:creationId xmlns:a16="http://schemas.microsoft.com/office/drawing/2014/main" id="{098CC34D-2A4C-4BD5-AB4E-6BE0E9726C5D}"/>
                </a:ext>
              </a:extLst>
            </p:cNvPr>
            <p:cNvSpPr>
              <a:spLocks/>
            </p:cNvSpPr>
            <p:nvPr/>
          </p:nvSpPr>
          <p:spPr bwMode="auto">
            <a:xfrm rot="10800000">
              <a:off x="4028137" y="3608845"/>
              <a:ext cx="7419780" cy="3553955"/>
            </a:xfrm>
            <a:custGeom>
              <a:avLst/>
              <a:gdLst>
                <a:gd name="connsiteX0" fmla="*/ 6516941 w 6516941"/>
                <a:gd name="connsiteY0" fmla="*/ 3121510 h 3121510"/>
                <a:gd name="connsiteX1" fmla="*/ 6486363 w 6516941"/>
                <a:gd name="connsiteY1" fmla="*/ 3121510 h 3121510"/>
                <a:gd name="connsiteX2" fmla="*/ 1554474 w 6516941"/>
                <a:gd name="connsiteY2" fmla="*/ 3121510 h 3121510"/>
                <a:gd name="connsiteX3" fmla="*/ 0 w 6516941"/>
                <a:gd name="connsiteY3" fmla="*/ 1578695 h 3121510"/>
                <a:gd name="connsiteX4" fmla="*/ 1554474 w 6516941"/>
                <a:gd name="connsiteY4" fmla="*/ 0 h 3121510"/>
                <a:gd name="connsiteX5" fmla="*/ 6266593 w 6516941"/>
                <a:gd name="connsiteY5" fmla="*/ 0 h 3121510"/>
                <a:gd name="connsiteX6" fmla="*/ 6516941 w 6516941"/>
                <a:gd name="connsiteY6" fmla="*/ 0 h 312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6941" h="3121510">
                  <a:moveTo>
                    <a:pt x="6516941" y="3121510"/>
                  </a:moveTo>
                  <a:lnTo>
                    <a:pt x="6486363" y="3121510"/>
                  </a:lnTo>
                  <a:cubicBezTo>
                    <a:pt x="5346577" y="3121510"/>
                    <a:pt x="3760789" y="3121510"/>
                    <a:pt x="1554474" y="3121510"/>
                  </a:cubicBezTo>
                  <a:cubicBezTo>
                    <a:pt x="686861" y="3121510"/>
                    <a:pt x="0" y="2439801"/>
                    <a:pt x="0" y="1578695"/>
                  </a:cubicBezTo>
                  <a:cubicBezTo>
                    <a:pt x="0" y="717588"/>
                    <a:pt x="686861" y="0"/>
                    <a:pt x="1554474" y="0"/>
                  </a:cubicBezTo>
                  <a:cubicBezTo>
                    <a:pt x="1554474" y="0"/>
                    <a:pt x="1554474" y="0"/>
                    <a:pt x="6266593" y="0"/>
                  </a:cubicBezTo>
                  <a:lnTo>
                    <a:pt x="6516941" y="0"/>
                  </a:lnTo>
                  <a:close/>
                </a:path>
              </a:pathLst>
            </a:custGeom>
            <a:solidFill>
              <a:srgbClr val="EBF3F8"/>
            </a:solidFill>
            <a:ln>
              <a:noFill/>
            </a:ln>
          </p:spPr>
          <p:txBody>
            <a:bodyPr vert="horz" wrap="square" lIns="91440" tIns="45720" rIns="91440" bIns="45720" numCol="1" anchor="t" anchorCtr="0" compatLnSpc="1">
              <a:prstTxWarp prst="textNoShape">
                <a:avLst/>
              </a:prstTxWarp>
              <a:noAutofit/>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68" name="Freeform 104">
              <a:extLst>
                <a:ext uri="{FF2B5EF4-FFF2-40B4-BE49-F238E27FC236}">
                  <a16:creationId xmlns:a16="http://schemas.microsoft.com/office/drawing/2014/main" id="{7EA4C093-4DC0-4746-AD8F-1D56F56F3B05}"/>
                </a:ext>
              </a:extLst>
            </p:cNvPr>
            <p:cNvSpPr>
              <a:spLocks/>
            </p:cNvSpPr>
            <p:nvPr/>
          </p:nvSpPr>
          <p:spPr bwMode="auto">
            <a:xfrm>
              <a:off x="3627437" y="3401150"/>
              <a:ext cx="3859390" cy="3886200"/>
            </a:xfrm>
            <a:custGeom>
              <a:avLst/>
              <a:gdLst>
                <a:gd name="T0" fmla="*/ 221 w 229"/>
                <a:gd name="T1" fmla="*/ 22 h 229"/>
                <a:gd name="T2" fmla="*/ 22 w 229"/>
                <a:gd name="T3" fmla="*/ 221 h 229"/>
                <a:gd name="T4" fmla="*/ 0 w 229"/>
                <a:gd name="T5" fmla="*/ 212 h 229"/>
                <a:gd name="T6" fmla="*/ 0 w 229"/>
                <a:gd name="T7" fmla="*/ 57 h 229"/>
                <a:gd name="T8" fmla="*/ 56 w 229"/>
                <a:gd name="T9" fmla="*/ 0 h 229"/>
                <a:gd name="T10" fmla="*/ 211 w 229"/>
                <a:gd name="T11" fmla="*/ 0 h 229"/>
                <a:gd name="T12" fmla="*/ 221 w 229"/>
                <a:gd name="T13" fmla="*/ 22 h 229"/>
              </a:gdLst>
              <a:ahLst/>
              <a:cxnLst>
                <a:cxn ang="0">
                  <a:pos x="T0" y="T1"/>
                </a:cxn>
                <a:cxn ang="0">
                  <a:pos x="T2" y="T3"/>
                </a:cxn>
                <a:cxn ang="0">
                  <a:pos x="T4" y="T5"/>
                </a:cxn>
                <a:cxn ang="0">
                  <a:pos x="T6" y="T7"/>
                </a:cxn>
                <a:cxn ang="0">
                  <a:pos x="T8" y="T9"/>
                </a:cxn>
                <a:cxn ang="0">
                  <a:pos x="T10" y="T11"/>
                </a:cxn>
                <a:cxn ang="0">
                  <a:pos x="T12" y="T13"/>
                </a:cxn>
              </a:cxnLst>
              <a:rect l="0" t="0" r="r" b="b"/>
              <a:pathLst>
                <a:path w="229" h="229">
                  <a:moveTo>
                    <a:pt x="221" y="22"/>
                  </a:moveTo>
                  <a:cubicBezTo>
                    <a:pt x="22" y="221"/>
                    <a:pt x="22" y="221"/>
                    <a:pt x="22" y="221"/>
                  </a:cubicBezTo>
                  <a:cubicBezTo>
                    <a:pt x="14" y="229"/>
                    <a:pt x="0" y="224"/>
                    <a:pt x="0" y="212"/>
                  </a:cubicBezTo>
                  <a:cubicBezTo>
                    <a:pt x="0" y="57"/>
                    <a:pt x="0" y="57"/>
                    <a:pt x="0" y="57"/>
                  </a:cubicBezTo>
                  <a:cubicBezTo>
                    <a:pt x="0" y="26"/>
                    <a:pt x="25" y="0"/>
                    <a:pt x="56" y="0"/>
                  </a:cubicBezTo>
                  <a:cubicBezTo>
                    <a:pt x="211" y="0"/>
                    <a:pt x="211" y="0"/>
                    <a:pt x="211" y="0"/>
                  </a:cubicBezTo>
                  <a:cubicBezTo>
                    <a:pt x="223" y="0"/>
                    <a:pt x="229" y="14"/>
                    <a:pt x="221" y="22"/>
                  </a:cubicBezTo>
                  <a:close/>
                </a:path>
              </a:pathLst>
            </a:custGeom>
            <a:solidFill>
              <a:srgbClr val="418AB3"/>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69" name="Oval 105">
              <a:extLst>
                <a:ext uri="{FF2B5EF4-FFF2-40B4-BE49-F238E27FC236}">
                  <a16:creationId xmlns:a16="http://schemas.microsoft.com/office/drawing/2014/main" id="{BDA7C22D-9079-4856-895A-B85BEA95231C}"/>
                </a:ext>
              </a:extLst>
            </p:cNvPr>
            <p:cNvSpPr>
              <a:spLocks noChangeArrowheads="1"/>
            </p:cNvSpPr>
            <p:nvPr/>
          </p:nvSpPr>
          <p:spPr bwMode="auto">
            <a:xfrm>
              <a:off x="4404667" y="4124794"/>
              <a:ext cx="2572927" cy="2546134"/>
            </a:xfrm>
            <a:prstGeom prst="ellipse">
              <a:avLst/>
            </a:prstGeom>
            <a:solidFill>
              <a:srgbClr val="DAE5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sp>
          <p:nvSpPr>
            <p:cNvPr id="70" name="Oval 106">
              <a:extLst>
                <a:ext uri="{FF2B5EF4-FFF2-40B4-BE49-F238E27FC236}">
                  <a16:creationId xmlns:a16="http://schemas.microsoft.com/office/drawing/2014/main" id="{1BB46B0D-3BA2-4DDE-BF24-70849CB442AC}"/>
                </a:ext>
              </a:extLst>
            </p:cNvPr>
            <p:cNvSpPr>
              <a:spLocks noChangeArrowheads="1"/>
            </p:cNvSpPr>
            <p:nvPr/>
          </p:nvSpPr>
          <p:spPr bwMode="auto">
            <a:xfrm>
              <a:off x="4726283" y="4419600"/>
              <a:ext cx="1956505" cy="1983298"/>
            </a:xfrm>
            <a:prstGeom prst="ellipse">
              <a:avLst/>
            </a:prstGeom>
            <a:solidFill>
              <a:srgbClr val="418AB3"/>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6700" b="0" i="0" u="none" strike="noStrike" kern="0" cap="none" spc="0" normalizeH="0" baseline="0" noProof="0">
                <a:ln>
                  <a:noFill/>
                </a:ln>
                <a:solidFill>
                  <a:srgbClr val="000000"/>
                </a:solidFill>
                <a:effectLst/>
                <a:uLnTx/>
                <a:uFillTx/>
                <a:latin typeface="Calibri"/>
              </a:endParaRPr>
            </a:p>
          </p:txBody>
        </p:sp>
        <p:grpSp>
          <p:nvGrpSpPr>
            <p:cNvPr id="71" name="Group 70">
              <a:extLst>
                <a:ext uri="{FF2B5EF4-FFF2-40B4-BE49-F238E27FC236}">
                  <a16:creationId xmlns:a16="http://schemas.microsoft.com/office/drawing/2014/main" id="{C7BAD1A0-3910-4D78-892A-01622172349E}"/>
                </a:ext>
              </a:extLst>
            </p:cNvPr>
            <p:cNvGrpSpPr/>
            <p:nvPr/>
          </p:nvGrpSpPr>
          <p:grpSpPr>
            <a:xfrm>
              <a:off x="7137231" y="4661845"/>
              <a:ext cx="4310685" cy="1383149"/>
              <a:chOff x="6976282" y="2424600"/>
              <a:chExt cx="4310685" cy="1383149"/>
            </a:xfrm>
          </p:grpSpPr>
          <p:sp>
            <p:nvSpPr>
              <p:cNvPr id="73" name="TextBox 72">
                <a:extLst>
                  <a:ext uri="{FF2B5EF4-FFF2-40B4-BE49-F238E27FC236}">
                    <a16:creationId xmlns:a16="http://schemas.microsoft.com/office/drawing/2014/main" id="{AFD2BD7A-B2A5-4386-8923-122FD24D70EC}"/>
                  </a:ext>
                </a:extLst>
              </p:cNvPr>
              <p:cNvSpPr txBox="1"/>
              <p:nvPr/>
            </p:nvSpPr>
            <p:spPr>
              <a:xfrm>
                <a:off x="7132637" y="2424600"/>
                <a:ext cx="3276600" cy="1365900"/>
              </a:xfrm>
              <a:prstGeom prst="rect">
                <a:avLst/>
              </a:prstGeom>
              <a:noFill/>
            </p:spPr>
            <p:txBody>
              <a:bodyPr wrap="square" lIns="219419" tIns="109710" rIns="219419" bIns="109710" rtlCol="0">
                <a:spAutoFit/>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lumMod val="50000"/>
                      <a:lumOff val="50000"/>
                    </a:srgbClr>
                  </a:solidFill>
                  <a:effectLst/>
                  <a:uLnTx/>
                  <a:uFillTx/>
                  <a:latin typeface="Lato" pitchFamily="34" charset="0"/>
                  <a:ea typeface="Lato" pitchFamily="34" charset="0"/>
                  <a:cs typeface="Lato" pitchFamily="34" charset="0"/>
                </a:endParaRPr>
              </a:p>
            </p:txBody>
          </p:sp>
          <p:sp>
            <p:nvSpPr>
              <p:cNvPr id="74" name="TextBox 73">
                <a:extLst>
                  <a:ext uri="{FF2B5EF4-FFF2-40B4-BE49-F238E27FC236}">
                    <a16:creationId xmlns:a16="http://schemas.microsoft.com/office/drawing/2014/main" id="{1DDD6916-43D2-428C-99FF-F16DB816A2A1}"/>
                  </a:ext>
                </a:extLst>
              </p:cNvPr>
              <p:cNvSpPr txBox="1"/>
              <p:nvPr/>
            </p:nvSpPr>
            <p:spPr>
              <a:xfrm>
                <a:off x="6976282" y="2540256"/>
                <a:ext cx="4310685" cy="1267493"/>
              </a:xfrm>
              <a:prstGeom prst="rect">
                <a:avLst/>
              </a:prstGeom>
              <a:noFill/>
            </p:spPr>
            <p:txBody>
              <a:bodyPr wrap="square" rtlCol="0">
                <a:spAutoFit/>
              </a:bodyPr>
              <a:lstStyle/>
              <a:p>
                <a:pPr marL="0" marR="0" lvl="0" indent="0" defTabSz="217320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418AB3"/>
                    </a:solidFill>
                    <a:effectLst/>
                    <a:uLnTx/>
                    <a:uFillTx/>
                    <a:latin typeface="Microsoft JhengHei UI Light" panose="020B0304030504040204" pitchFamily="34" charset="-120"/>
                    <a:ea typeface="Microsoft JhengHei UI Light" panose="020B0304030504040204" pitchFamily="34" charset="-120"/>
                    <a:cs typeface="Lato Black" charset="0"/>
                  </a:rPr>
                  <a:t>Developers</a:t>
                </a:r>
              </a:p>
            </p:txBody>
          </p:sp>
        </p:grpSp>
        <p:sp>
          <p:nvSpPr>
            <p:cNvPr id="72" name="Freeform 134">
              <a:extLst>
                <a:ext uri="{FF2B5EF4-FFF2-40B4-BE49-F238E27FC236}">
                  <a16:creationId xmlns:a16="http://schemas.microsoft.com/office/drawing/2014/main" id="{92AF882E-7F67-4209-A893-6002B706F3B3}"/>
                </a:ext>
              </a:extLst>
            </p:cNvPr>
            <p:cNvSpPr>
              <a:spLocks noEditPoints="1"/>
            </p:cNvSpPr>
            <p:nvPr/>
          </p:nvSpPr>
          <p:spPr bwMode="auto">
            <a:xfrm>
              <a:off x="5191451" y="4819103"/>
              <a:ext cx="1050293" cy="1050293"/>
            </a:xfrm>
            <a:custGeom>
              <a:avLst/>
              <a:gdLst>
                <a:gd name="T0" fmla="*/ 64 w 64"/>
                <a:gd name="T1" fmla="*/ 32 h 64"/>
                <a:gd name="T2" fmla="*/ 5 w 64"/>
                <a:gd name="T3" fmla="*/ 15 h 64"/>
                <a:gd name="T4" fmla="*/ 0 w 64"/>
                <a:gd name="T5" fmla="*/ 32 h 64"/>
                <a:gd name="T6" fmla="*/ 0 w 64"/>
                <a:gd name="T7" fmla="*/ 32 h 64"/>
                <a:gd name="T8" fmla="*/ 5 w 64"/>
                <a:gd name="T9" fmla="*/ 49 h 64"/>
                <a:gd name="T10" fmla="*/ 32 w 64"/>
                <a:gd name="T11" fmla="*/ 64 h 64"/>
                <a:gd name="T12" fmla="*/ 64 w 64"/>
                <a:gd name="T13" fmla="*/ 32 h 64"/>
                <a:gd name="T14" fmla="*/ 48 w 64"/>
                <a:gd name="T15" fmla="*/ 46 h 64"/>
                <a:gd name="T16" fmla="*/ 60 w 64"/>
                <a:gd name="T17" fmla="*/ 33 h 64"/>
                <a:gd name="T18" fmla="*/ 3 w 64"/>
                <a:gd name="T19" fmla="*/ 33 h 64"/>
                <a:gd name="T20" fmla="*/ 16 w 64"/>
                <a:gd name="T21" fmla="*/ 46 h 64"/>
                <a:gd name="T22" fmla="*/ 3 w 64"/>
                <a:gd name="T23" fmla="*/ 33 h 64"/>
                <a:gd name="T24" fmla="*/ 16 w 64"/>
                <a:gd name="T25" fmla="*/ 17 h 64"/>
                <a:gd name="T26" fmla="*/ 3 w 64"/>
                <a:gd name="T27" fmla="*/ 30 h 64"/>
                <a:gd name="T28" fmla="*/ 34 w 64"/>
                <a:gd name="T29" fmla="*/ 14 h 64"/>
                <a:gd name="T30" fmla="*/ 34 w 64"/>
                <a:gd name="T31" fmla="*/ 4 h 64"/>
                <a:gd name="T32" fmla="*/ 43 w 64"/>
                <a:gd name="T33" fmla="*/ 14 h 64"/>
                <a:gd name="T34" fmla="*/ 44 w 64"/>
                <a:gd name="T35" fmla="*/ 17 h 64"/>
                <a:gd name="T36" fmla="*/ 34 w 64"/>
                <a:gd name="T37" fmla="*/ 30 h 64"/>
                <a:gd name="T38" fmla="*/ 44 w 64"/>
                <a:gd name="T39" fmla="*/ 17 h 64"/>
                <a:gd name="T40" fmla="*/ 29 w 64"/>
                <a:gd name="T41" fmla="*/ 4 h 64"/>
                <a:gd name="T42" fmla="*/ 30 w 64"/>
                <a:gd name="T43" fmla="*/ 3 h 64"/>
                <a:gd name="T44" fmla="*/ 21 w 64"/>
                <a:gd name="T45" fmla="*/ 14 h 64"/>
                <a:gd name="T46" fmla="*/ 30 w 64"/>
                <a:gd name="T47" fmla="*/ 17 h 64"/>
                <a:gd name="T48" fmla="*/ 17 w 64"/>
                <a:gd name="T49" fmla="*/ 30 h 64"/>
                <a:gd name="T50" fmla="*/ 30 w 64"/>
                <a:gd name="T51" fmla="*/ 17 h 64"/>
                <a:gd name="T52" fmla="*/ 30 w 64"/>
                <a:gd name="T53" fmla="*/ 33 h 64"/>
                <a:gd name="T54" fmla="*/ 20 w 64"/>
                <a:gd name="T55" fmla="*/ 46 h 64"/>
                <a:gd name="T56" fmla="*/ 30 w 64"/>
                <a:gd name="T57" fmla="*/ 50 h 64"/>
                <a:gd name="T58" fmla="*/ 28 w 64"/>
                <a:gd name="T59" fmla="*/ 60 h 64"/>
                <a:gd name="T60" fmla="*/ 30 w 64"/>
                <a:gd name="T61" fmla="*/ 50 h 64"/>
                <a:gd name="T62" fmla="*/ 34 w 64"/>
                <a:gd name="T63" fmla="*/ 60 h 64"/>
                <a:gd name="T64" fmla="*/ 34 w 64"/>
                <a:gd name="T65" fmla="*/ 50 h 64"/>
                <a:gd name="T66" fmla="*/ 36 w 64"/>
                <a:gd name="T67" fmla="*/ 60 h 64"/>
                <a:gd name="T68" fmla="*/ 34 w 64"/>
                <a:gd name="T69" fmla="*/ 33 h 64"/>
                <a:gd name="T70" fmla="*/ 44 w 64"/>
                <a:gd name="T71" fmla="*/ 46 h 64"/>
                <a:gd name="T72" fmla="*/ 50 w 64"/>
                <a:gd name="T73" fmla="*/ 30 h 64"/>
                <a:gd name="T74" fmla="*/ 57 w 64"/>
                <a:gd name="T75" fmla="*/ 17 h 64"/>
                <a:gd name="T76" fmla="*/ 50 w 64"/>
                <a:gd name="T77" fmla="*/ 30 h 64"/>
                <a:gd name="T78" fmla="*/ 47 w 64"/>
                <a:gd name="T79" fmla="*/ 14 h 64"/>
                <a:gd name="T80" fmla="*/ 54 w 64"/>
                <a:gd name="T81" fmla="*/ 14 h 64"/>
                <a:gd name="T82" fmla="*/ 17 w 64"/>
                <a:gd name="T83" fmla="*/ 14 h 64"/>
                <a:gd name="T84" fmla="*/ 23 w 64"/>
                <a:gd name="T85" fmla="*/ 5 h 64"/>
                <a:gd name="T86" fmla="*/ 17 w 64"/>
                <a:gd name="T87" fmla="*/ 50 h 64"/>
                <a:gd name="T88" fmla="*/ 10 w 64"/>
                <a:gd name="T89" fmla="*/ 50 h 64"/>
                <a:gd name="T90" fmla="*/ 47 w 64"/>
                <a:gd name="T91" fmla="*/ 50 h 64"/>
                <a:gd name="T92" fmla="*/ 41 w 64"/>
                <a:gd name="T93"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64">
                  <a:moveTo>
                    <a:pt x="64" y="32"/>
                  </a:moveTo>
                  <a:cubicBezTo>
                    <a:pt x="64" y="32"/>
                    <a:pt x="64" y="32"/>
                    <a:pt x="64" y="32"/>
                  </a:cubicBezTo>
                  <a:cubicBezTo>
                    <a:pt x="64" y="14"/>
                    <a:pt x="50" y="0"/>
                    <a:pt x="32" y="0"/>
                  </a:cubicBezTo>
                  <a:cubicBezTo>
                    <a:pt x="21" y="0"/>
                    <a:pt x="11" y="6"/>
                    <a:pt x="5" y="15"/>
                  </a:cubicBezTo>
                  <a:cubicBezTo>
                    <a:pt x="5" y="15"/>
                    <a:pt x="5" y="15"/>
                    <a:pt x="5" y="15"/>
                  </a:cubicBezTo>
                  <a:cubicBezTo>
                    <a:pt x="2" y="20"/>
                    <a:pt x="0" y="26"/>
                    <a:pt x="0" y="32"/>
                  </a:cubicBezTo>
                  <a:cubicBezTo>
                    <a:pt x="0" y="32"/>
                    <a:pt x="0" y="32"/>
                    <a:pt x="0" y="32"/>
                  </a:cubicBezTo>
                  <a:cubicBezTo>
                    <a:pt x="0" y="32"/>
                    <a:pt x="0" y="32"/>
                    <a:pt x="0" y="32"/>
                  </a:cubicBezTo>
                  <a:cubicBezTo>
                    <a:pt x="0" y="32"/>
                    <a:pt x="0" y="32"/>
                    <a:pt x="0" y="32"/>
                  </a:cubicBezTo>
                  <a:cubicBezTo>
                    <a:pt x="0" y="38"/>
                    <a:pt x="2" y="44"/>
                    <a:pt x="5" y="49"/>
                  </a:cubicBezTo>
                  <a:cubicBezTo>
                    <a:pt x="5" y="49"/>
                    <a:pt x="5" y="49"/>
                    <a:pt x="5" y="49"/>
                  </a:cubicBezTo>
                  <a:cubicBezTo>
                    <a:pt x="11" y="58"/>
                    <a:pt x="21" y="64"/>
                    <a:pt x="32" y="64"/>
                  </a:cubicBezTo>
                  <a:cubicBezTo>
                    <a:pt x="50" y="64"/>
                    <a:pt x="64" y="49"/>
                    <a:pt x="64" y="32"/>
                  </a:cubicBezTo>
                  <a:cubicBezTo>
                    <a:pt x="64" y="32"/>
                    <a:pt x="64" y="32"/>
                    <a:pt x="64" y="32"/>
                  </a:cubicBezTo>
                  <a:close/>
                  <a:moveTo>
                    <a:pt x="57" y="46"/>
                  </a:moveTo>
                  <a:cubicBezTo>
                    <a:pt x="48" y="46"/>
                    <a:pt x="48" y="46"/>
                    <a:pt x="48" y="46"/>
                  </a:cubicBezTo>
                  <a:cubicBezTo>
                    <a:pt x="49" y="42"/>
                    <a:pt x="50" y="38"/>
                    <a:pt x="50" y="33"/>
                  </a:cubicBezTo>
                  <a:cubicBezTo>
                    <a:pt x="60" y="33"/>
                    <a:pt x="60" y="33"/>
                    <a:pt x="60" y="33"/>
                  </a:cubicBezTo>
                  <a:cubicBezTo>
                    <a:pt x="60" y="38"/>
                    <a:pt x="59" y="43"/>
                    <a:pt x="57" y="46"/>
                  </a:cubicBezTo>
                  <a:close/>
                  <a:moveTo>
                    <a:pt x="3" y="33"/>
                  </a:moveTo>
                  <a:cubicBezTo>
                    <a:pt x="14" y="33"/>
                    <a:pt x="14" y="33"/>
                    <a:pt x="14" y="33"/>
                  </a:cubicBezTo>
                  <a:cubicBezTo>
                    <a:pt x="14" y="38"/>
                    <a:pt x="15" y="42"/>
                    <a:pt x="16" y="46"/>
                  </a:cubicBezTo>
                  <a:cubicBezTo>
                    <a:pt x="7" y="46"/>
                    <a:pt x="7" y="46"/>
                    <a:pt x="7" y="46"/>
                  </a:cubicBezTo>
                  <a:cubicBezTo>
                    <a:pt x="5" y="43"/>
                    <a:pt x="4" y="38"/>
                    <a:pt x="3" y="33"/>
                  </a:cubicBezTo>
                  <a:close/>
                  <a:moveTo>
                    <a:pt x="7" y="17"/>
                  </a:moveTo>
                  <a:cubicBezTo>
                    <a:pt x="16" y="17"/>
                    <a:pt x="16" y="17"/>
                    <a:pt x="16" y="17"/>
                  </a:cubicBezTo>
                  <a:cubicBezTo>
                    <a:pt x="15" y="21"/>
                    <a:pt x="14" y="26"/>
                    <a:pt x="14" y="30"/>
                  </a:cubicBezTo>
                  <a:cubicBezTo>
                    <a:pt x="3" y="30"/>
                    <a:pt x="3" y="30"/>
                    <a:pt x="3" y="30"/>
                  </a:cubicBezTo>
                  <a:cubicBezTo>
                    <a:pt x="4" y="26"/>
                    <a:pt x="5" y="21"/>
                    <a:pt x="7" y="17"/>
                  </a:cubicBezTo>
                  <a:close/>
                  <a:moveTo>
                    <a:pt x="34" y="14"/>
                  </a:moveTo>
                  <a:cubicBezTo>
                    <a:pt x="34" y="3"/>
                    <a:pt x="34" y="3"/>
                    <a:pt x="34" y="3"/>
                  </a:cubicBezTo>
                  <a:cubicBezTo>
                    <a:pt x="34" y="3"/>
                    <a:pt x="34" y="3"/>
                    <a:pt x="34" y="4"/>
                  </a:cubicBezTo>
                  <a:cubicBezTo>
                    <a:pt x="34" y="4"/>
                    <a:pt x="34" y="4"/>
                    <a:pt x="34" y="4"/>
                  </a:cubicBezTo>
                  <a:cubicBezTo>
                    <a:pt x="38" y="6"/>
                    <a:pt x="41" y="9"/>
                    <a:pt x="43" y="14"/>
                  </a:cubicBezTo>
                  <a:lnTo>
                    <a:pt x="34" y="14"/>
                  </a:lnTo>
                  <a:close/>
                  <a:moveTo>
                    <a:pt x="44" y="17"/>
                  </a:moveTo>
                  <a:cubicBezTo>
                    <a:pt x="46" y="21"/>
                    <a:pt x="46" y="26"/>
                    <a:pt x="46" y="30"/>
                  </a:cubicBezTo>
                  <a:cubicBezTo>
                    <a:pt x="34" y="30"/>
                    <a:pt x="34" y="30"/>
                    <a:pt x="34" y="30"/>
                  </a:cubicBezTo>
                  <a:cubicBezTo>
                    <a:pt x="34" y="17"/>
                    <a:pt x="34" y="17"/>
                    <a:pt x="34" y="17"/>
                  </a:cubicBezTo>
                  <a:lnTo>
                    <a:pt x="44" y="17"/>
                  </a:lnTo>
                  <a:close/>
                  <a:moveTo>
                    <a:pt x="29" y="4"/>
                  </a:moveTo>
                  <a:cubicBezTo>
                    <a:pt x="29" y="4"/>
                    <a:pt x="29" y="4"/>
                    <a:pt x="29" y="4"/>
                  </a:cubicBezTo>
                  <a:cubicBezTo>
                    <a:pt x="29" y="4"/>
                    <a:pt x="29" y="4"/>
                    <a:pt x="29" y="4"/>
                  </a:cubicBezTo>
                  <a:cubicBezTo>
                    <a:pt x="30" y="4"/>
                    <a:pt x="30" y="4"/>
                    <a:pt x="30" y="3"/>
                  </a:cubicBezTo>
                  <a:cubicBezTo>
                    <a:pt x="30" y="14"/>
                    <a:pt x="30" y="14"/>
                    <a:pt x="30" y="14"/>
                  </a:cubicBezTo>
                  <a:cubicBezTo>
                    <a:pt x="21" y="14"/>
                    <a:pt x="21" y="14"/>
                    <a:pt x="21" y="14"/>
                  </a:cubicBezTo>
                  <a:cubicBezTo>
                    <a:pt x="23" y="9"/>
                    <a:pt x="26" y="6"/>
                    <a:pt x="29" y="4"/>
                  </a:cubicBezTo>
                  <a:close/>
                  <a:moveTo>
                    <a:pt x="30" y="17"/>
                  </a:moveTo>
                  <a:cubicBezTo>
                    <a:pt x="30" y="30"/>
                    <a:pt x="30" y="30"/>
                    <a:pt x="30" y="30"/>
                  </a:cubicBezTo>
                  <a:cubicBezTo>
                    <a:pt x="17" y="30"/>
                    <a:pt x="17" y="30"/>
                    <a:pt x="17" y="30"/>
                  </a:cubicBezTo>
                  <a:cubicBezTo>
                    <a:pt x="18" y="26"/>
                    <a:pt x="18" y="21"/>
                    <a:pt x="20" y="17"/>
                  </a:cubicBezTo>
                  <a:lnTo>
                    <a:pt x="30" y="17"/>
                  </a:lnTo>
                  <a:close/>
                  <a:moveTo>
                    <a:pt x="17" y="33"/>
                  </a:moveTo>
                  <a:cubicBezTo>
                    <a:pt x="30" y="33"/>
                    <a:pt x="30" y="33"/>
                    <a:pt x="30" y="33"/>
                  </a:cubicBezTo>
                  <a:cubicBezTo>
                    <a:pt x="30" y="46"/>
                    <a:pt x="30" y="46"/>
                    <a:pt x="30" y="46"/>
                  </a:cubicBezTo>
                  <a:cubicBezTo>
                    <a:pt x="20" y="46"/>
                    <a:pt x="20" y="46"/>
                    <a:pt x="20" y="46"/>
                  </a:cubicBezTo>
                  <a:cubicBezTo>
                    <a:pt x="18" y="43"/>
                    <a:pt x="18" y="38"/>
                    <a:pt x="17" y="33"/>
                  </a:cubicBezTo>
                  <a:close/>
                  <a:moveTo>
                    <a:pt x="30" y="50"/>
                  </a:moveTo>
                  <a:cubicBezTo>
                    <a:pt x="30" y="60"/>
                    <a:pt x="30" y="60"/>
                    <a:pt x="30" y="60"/>
                  </a:cubicBezTo>
                  <a:cubicBezTo>
                    <a:pt x="30" y="60"/>
                    <a:pt x="29" y="60"/>
                    <a:pt x="28" y="60"/>
                  </a:cubicBezTo>
                  <a:cubicBezTo>
                    <a:pt x="25" y="58"/>
                    <a:pt x="23" y="54"/>
                    <a:pt x="21" y="50"/>
                  </a:cubicBezTo>
                  <a:lnTo>
                    <a:pt x="30" y="50"/>
                  </a:lnTo>
                  <a:close/>
                  <a:moveTo>
                    <a:pt x="36" y="60"/>
                  </a:moveTo>
                  <a:cubicBezTo>
                    <a:pt x="35" y="60"/>
                    <a:pt x="34" y="60"/>
                    <a:pt x="34" y="60"/>
                  </a:cubicBezTo>
                  <a:cubicBezTo>
                    <a:pt x="34" y="60"/>
                    <a:pt x="34" y="60"/>
                    <a:pt x="34" y="60"/>
                  </a:cubicBezTo>
                  <a:cubicBezTo>
                    <a:pt x="34" y="50"/>
                    <a:pt x="34" y="50"/>
                    <a:pt x="34" y="50"/>
                  </a:cubicBezTo>
                  <a:cubicBezTo>
                    <a:pt x="43" y="50"/>
                    <a:pt x="43" y="50"/>
                    <a:pt x="43" y="50"/>
                  </a:cubicBezTo>
                  <a:cubicBezTo>
                    <a:pt x="41" y="54"/>
                    <a:pt x="39" y="58"/>
                    <a:pt x="36" y="60"/>
                  </a:cubicBezTo>
                  <a:close/>
                  <a:moveTo>
                    <a:pt x="34" y="46"/>
                  </a:moveTo>
                  <a:cubicBezTo>
                    <a:pt x="34" y="33"/>
                    <a:pt x="34" y="33"/>
                    <a:pt x="34" y="33"/>
                  </a:cubicBezTo>
                  <a:cubicBezTo>
                    <a:pt x="46" y="33"/>
                    <a:pt x="46" y="33"/>
                    <a:pt x="46" y="33"/>
                  </a:cubicBezTo>
                  <a:cubicBezTo>
                    <a:pt x="46" y="38"/>
                    <a:pt x="46" y="43"/>
                    <a:pt x="44" y="46"/>
                  </a:cubicBezTo>
                  <a:lnTo>
                    <a:pt x="34" y="46"/>
                  </a:lnTo>
                  <a:close/>
                  <a:moveTo>
                    <a:pt x="50" y="30"/>
                  </a:moveTo>
                  <a:cubicBezTo>
                    <a:pt x="50" y="26"/>
                    <a:pt x="49" y="21"/>
                    <a:pt x="48" y="17"/>
                  </a:cubicBezTo>
                  <a:cubicBezTo>
                    <a:pt x="57" y="17"/>
                    <a:pt x="57" y="17"/>
                    <a:pt x="57" y="17"/>
                  </a:cubicBezTo>
                  <a:cubicBezTo>
                    <a:pt x="59" y="21"/>
                    <a:pt x="60" y="26"/>
                    <a:pt x="60" y="30"/>
                  </a:cubicBezTo>
                  <a:lnTo>
                    <a:pt x="50" y="30"/>
                  </a:lnTo>
                  <a:close/>
                  <a:moveTo>
                    <a:pt x="54" y="14"/>
                  </a:moveTo>
                  <a:cubicBezTo>
                    <a:pt x="47" y="14"/>
                    <a:pt x="47" y="14"/>
                    <a:pt x="47" y="14"/>
                  </a:cubicBezTo>
                  <a:cubicBezTo>
                    <a:pt x="45" y="10"/>
                    <a:pt x="43" y="7"/>
                    <a:pt x="41" y="5"/>
                  </a:cubicBezTo>
                  <a:cubicBezTo>
                    <a:pt x="46" y="6"/>
                    <a:pt x="51" y="10"/>
                    <a:pt x="54" y="14"/>
                  </a:cubicBezTo>
                  <a:close/>
                  <a:moveTo>
                    <a:pt x="23" y="5"/>
                  </a:moveTo>
                  <a:cubicBezTo>
                    <a:pt x="21" y="7"/>
                    <a:pt x="19" y="10"/>
                    <a:pt x="17" y="14"/>
                  </a:cubicBezTo>
                  <a:cubicBezTo>
                    <a:pt x="10" y="14"/>
                    <a:pt x="10" y="14"/>
                    <a:pt x="10" y="14"/>
                  </a:cubicBezTo>
                  <a:cubicBezTo>
                    <a:pt x="13" y="10"/>
                    <a:pt x="18" y="6"/>
                    <a:pt x="23" y="5"/>
                  </a:cubicBezTo>
                  <a:close/>
                  <a:moveTo>
                    <a:pt x="10" y="50"/>
                  </a:moveTo>
                  <a:cubicBezTo>
                    <a:pt x="17" y="50"/>
                    <a:pt x="17" y="50"/>
                    <a:pt x="17" y="50"/>
                  </a:cubicBezTo>
                  <a:cubicBezTo>
                    <a:pt x="19" y="53"/>
                    <a:pt x="21" y="56"/>
                    <a:pt x="23" y="59"/>
                  </a:cubicBezTo>
                  <a:cubicBezTo>
                    <a:pt x="18" y="57"/>
                    <a:pt x="13" y="54"/>
                    <a:pt x="10" y="50"/>
                  </a:cubicBezTo>
                  <a:close/>
                  <a:moveTo>
                    <a:pt x="41" y="59"/>
                  </a:moveTo>
                  <a:cubicBezTo>
                    <a:pt x="43" y="56"/>
                    <a:pt x="45" y="53"/>
                    <a:pt x="47" y="50"/>
                  </a:cubicBezTo>
                  <a:cubicBezTo>
                    <a:pt x="54" y="50"/>
                    <a:pt x="54" y="50"/>
                    <a:pt x="54" y="50"/>
                  </a:cubicBezTo>
                  <a:cubicBezTo>
                    <a:pt x="51" y="54"/>
                    <a:pt x="46" y="57"/>
                    <a:pt x="41" y="5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2173204" eaLnBrk="1" fontAlgn="auto" latinLnBrk="0" hangingPunct="1">
                <a:lnSpc>
                  <a:spcPct val="100000"/>
                </a:lnSpc>
                <a:spcBef>
                  <a:spcPts val="0"/>
                </a:spcBef>
                <a:spcAft>
                  <a:spcPts val="0"/>
                </a:spcAft>
                <a:buClrTx/>
                <a:buSzTx/>
                <a:buFontTx/>
                <a:buNone/>
                <a:tabLst/>
                <a:defRPr/>
              </a:pPr>
              <a:endParaRPr kumimoji="0" lang="th-TH" sz="6700" b="0" i="0" u="none" strike="noStrike" kern="0" cap="none" spc="0" normalizeH="0" baseline="0" noProof="0">
                <a:ln>
                  <a:noFill/>
                </a:ln>
                <a:solidFill>
                  <a:srgbClr val="000000"/>
                </a:solidFill>
                <a:effectLst/>
                <a:uLnTx/>
                <a:uFillTx/>
                <a:latin typeface="Calibri"/>
                <a:cs typeface="Cordia New" panose="020B0502040204020203" pitchFamily="34" charset="-34"/>
              </a:endParaRPr>
            </a:p>
          </p:txBody>
        </p:sp>
      </p:grpSp>
      <p:sp>
        <p:nvSpPr>
          <p:cNvPr id="75" name="Rectangle: Rounded Corners 74">
            <a:extLst>
              <a:ext uri="{FF2B5EF4-FFF2-40B4-BE49-F238E27FC236}">
                <a16:creationId xmlns:a16="http://schemas.microsoft.com/office/drawing/2014/main" id="{E2CEE010-5C06-4CA1-8DDE-068DE423E221}"/>
              </a:ext>
            </a:extLst>
          </p:cNvPr>
          <p:cNvSpPr/>
          <p:nvPr/>
        </p:nvSpPr>
        <p:spPr>
          <a:xfrm>
            <a:off x="824737" y="2793667"/>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A clean, safe , hygienic, portable runtime environment for your app</a:t>
            </a:r>
          </a:p>
        </p:txBody>
      </p:sp>
      <p:sp>
        <p:nvSpPr>
          <p:cNvPr id="128" name="Rectangle: Rounded Corners 127">
            <a:extLst>
              <a:ext uri="{FF2B5EF4-FFF2-40B4-BE49-F238E27FC236}">
                <a16:creationId xmlns:a16="http://schemas.microsoft.com/office/drawing/2014/main" id="{85DA5395-089B-4D0B-B495-D25C5AC97D6E}"/>
              </a:ext>
            </a:extLst>
          </p:cNvPr>
          <p:cNvSpPr/>
          <p:nvPr/>
        </p:nvSpPr>
        <p:spPr>
          <a:xfrm>
            <a:off x="824737" y="3380055"/>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Run each app in its own isolated container</a:t>
            </a:r>
          </a:p>
        </p:txBody>
      </p:sp>
      <p:sp>
        <p:nvSpPr>
          <p:cNvPr id="129" name="Rectangle: Rounded Corners 128">
            <a:extLst>
              <a:ext uri="{FF2B5EF4-FFF2-40B4-BE49-F238E27FC236}">
                <a16:creationId xmlns:a16="http://schemas.microsoft.com/office/drawing/2014/main" id="{51B8FDFF-4EAD-40FF-BF8F-9CDA2FC9182E}"/>
              </a:ext>
            </a:extLst>
          </p:cNvPr>
          <p:cNvSpPr/>
          <p:nvPr/>
        </p:nvSpPr>
        <p:spPr>
          <a:xfrm>
            <a:off x="813411" y="3958402"/>
            <a:ext cx="4581451" cy="502374"/>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No missing dependencies, packages and other pain points during subsequent deployments</a:t>
            </a:r>
          </a:p>
        </p:txBody>
      </p:sp>
      <p:sp>
        <p:nvSpPr>
          <p:cNvPr id="130" name="Rectangle: Rounded Corners 129">
            <a:extLst>
              <a:ext uri="{FF2B5EF4-FFF2-40B4-BE49-F238E27FC236}">
                <a16:creationId xmlns:a16="http://schemas.microsoft.com/office/drawing/2014/main" id="{C3A5DFD9-5DB5-477C-8ECD-F6EC70A6932D}"/>
              </a:ext>
            </a:extLst>
          </p:cNvPr>
          <p:cNvSpPr/>
          <p:nvPr/>
        </p:nvSpPr>
        <p:spPr>
          <a:xfrm>
            <a:off x="819074" y="4565472"/>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Automate testing, integration, packaging and anything else that can be scripted</a:t>
            </a:r>
          </a:p>
        </p:txBody>
      </p:sp>
      <p:sp>
        <p:nvSpPr>
          <p:cNvPr id="131" name="Rectangle: Rounded Corners 130">
            <a:extLst>
              <a:ext uri="{FF2B5EF4-FFF2-40B4-BE49-F238E27FC236}">
                <a16:creationId xmlns:a16="http://schemas.microsoft.com/office/drawing/2014/main" id="{3DB9BD59-B2EF-4CB5-A1F7-C85BBE2FE26E}"/>
              </a:ext>
            </a:extLst>
          </p:cNvPr>
          <p:cNvSpPr/>
          <p:nvPr/>
        </p:nvSpPr>
        <p:spPr>
          <a:xfrm>
            <a:off x="819074" y="5151860"/>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Reduce/ eliminate concerns about compatibility on different platforms</a:t>
            </a:r>
          </a:p>
        </p:txBody>
      </p:sp>
      <p:sp>
        <p:nvSpPr>
          <p:cNvPr id="132" name="Rectangle: Rounded Corners 131">
            <a:extLst>
              <a:ext uri="{FF2B5EF4-FFF2-40B4-BE49-F238E27FC236}">
                <a16:creationId xmlns:a16="http://schemas.microsoft.com/office/drawing/2014/main" id="{A8E9F282-040D-4789-ABC5-214470D21023}"/>
              </a:ext>
            </a:extLst>
          </p:cNvPr>
          <p:cNvSpPr/>
          <p:nvPr/>
        </p:nvSpPr>
        <p:spPr>
          <a:xfrm>
            <a:off x="813410" y="5723311"/>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Cheap zero penalty containers to deploy services</a:t>
            </a:r>
          </a:p>
        </p:txBody>
      </p:sp>
      <p:sp>
        <p:nvSpPr>
          <p:cNvPr id="133" name="Rectangle: Rounded Corners 132">
            <a:extLst>
              <a:ext uri="{FF2B5EF4-FFF2-40B4-BE49-F238E27FC236}">
                <a16:creationId xmlns:a16="http://schemas.microsoft.com/office/drawing/2014/main" id="{79E6C7D1-8A3B-4EA3-8487-D4B566B4BDA9}"/>
              </a:ext>
            </a:extLst>
          </p:cNvPr>
          <p:cNvSpPr/>
          <p:nvPr/>
        </p:nvSpPr>
        <p:spPr>
          <a:xfrm>
            <a:off x="6888588" y="2194822"/>
            <a:ext cx="4581451" cy="502374"/>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Configure once and run anything</a:t>
            </a:r>
          </a:p>
        </p:txBody>
      </p:sp>
      <p:sp>
        <p:nvSpPr>
          <p:cNvPr id="134" name="Rectangle: Rounded Corners 133">
            <a:extLst>
              <a:ext uri="{FF2B5EF4-FFF2-40B4-BE49-F238E27FC236}">
                <a16:creationId xmlns:a16="http://schemas.microsoft.com/office/drawing/2014/main" id="{C8C5A68D-1AC1-42FC-98C8-252DAE58EF04}"/>
              </a:ext>
            </a:extLst>
          </p:cNvPr>
          <p:cNvSpPr/>
          <p:nvPr/>
        </p:nvSpPr>
        <p:spPr>
          <a:xfrm>
            <a:off x="6894251" y="2801892"/>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Makes entire lifecycle more efficient, consistent and repeatable </a:t>
            </a:r>
          </a:p>
        </p:txBody>
      </p:sp>
      <p:sp>
        <p:nvSpPr>
          <p:cNvPr id="135" name="Rectangle: Rounded Corners 134">
            <a:extLst>
              <a:ext uri="{FF2B5EF4-FFF2-40B4-BE49-F238E27FC236}">
                <a16:creationId xmlns:a16="http://schemas.microsoft.com/office/drawing/2014/main" id="{D641B811-D513-4D17-BAC9-316AE3E02D41}"/>
              </a:ext>
            </a:extLst>
          </p:cNvPr>
          <p:cNvSpPr/>
          <p:nvPr/>
        </p:nvSpPr>
        <p:spPr>
          <a:xfrm>
            <a:off x="6894251" y="3388280"/>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Increases quality of code produced by developers</a:t>
            </a:r>
          </a:p>
        </p:txBody>
      </p:sp>
      <p:sp>
        <p:nvSpPr>
          <p:cNvPr id="136" name="Rectangle: Rounded Corners 135">
            <a:extLst>
              <a:ext uri="{FF2B5EF4-FFF2-40B4-BE49-F238E27FC236}">
                <a16:creationId xmlns:a16="http://schemas.microsoft.com/office/drawing/2014/main" id="{DA6FEE78-06B5-4F3C-8C44-9F6B591AC7C3}"/>
              </a:ext>
            </a:extLst>
          </p:cNvPr>
          <p:cNvSpPr/>
          <p:nvPr/>
        </p:nvSpPr>
        <p:spPr>
          <a:xfrm>
            <a:off x="6882925" y="3966627"/>
            <a:ext cx="4581451" cy="502374"/>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Eliminates inconsistencies between dev, test, production and customer environments</a:t>
            </a:r>
          </a:p>
        </p:txBody>
      </p:sp>
      <p:sp>
        <p:nvSpPr>
          <p:cNvPr id="137" name="Rectangle: Rounded Corners 136">
            <a:extLst>
              <a:ext uri="{FF2B5EF4-FFF2-40B4-BE49-F238E27FC236}">
                <a16:creationId xmlns:a16="http://schemas.microsoft.com/office/drawing/2014/main" id="{C9D071BB-BDDD-4F05-8044-BDCBE65F0C3B}"/>
              </a:ext>
            </a:extLst>
          </p:cNvPr>
          <p:cNvSpPr/>
          <p:nvPr/>
        </p:nvSpPr>
        <p:spPr>
          <a:xfrm>
            <a:off x="6888588" y="4573697"/>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Support segregation of duties </a:t>
            </a:r>
          </a:p>
        </p:txBody>
      </p:sp>
      <p:sp>
        <p:nvSpPr>
          <p:cNvPr id="138" name="Rectangle: Rounded Corners 137">
            <a:extLst>
              <a:ext uri="{FF2B5EF4-FFF2-40B4-BE49-F238E27FC236}">
                <a16:creationId xmlns:a16="http://schemas.microsoft.com/office/drawing/2014/main" id="{E66D3CCA-C3DE-41B7-8D72-7C222DC3ECC3}"/>
              </a:ext>
            </a:extLst>
          </p:cNvPr>
          <p:cNvSpPr/>
          <p:nvPr/>
        </p:nvSpPr>
        <p:spPr>
          <a:xfrm>
            <a:off x="6888588" y="5160085"/>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Significantly improves speed, reliability of Continuous deployment &amp; Continuous integration process</a:t>
            </a:r>
          </a:p>
        </p:txBody>
      </p:sp>
      <p:sp>
        <p:nvSpPr>
          <p:cNvPr id="139" name="Rectangle: Rounded Corners 138">
            <a:extLst>
              <a:ext uri="{FF2B5EF4-FFF2-40B4-BE49-F238E27FC236}">
                <a16:creationId xmlns:a16="http://schemas.microsoft.com/office/drawing/2014/main" id="{866A3703-211F-4C0E-B584-B1023DE7DEE3}"/>
              </a:ext>
            </a:extLst>
          </p:cNvPr>
          <p:cNvSpPr/>
          <p:nvPr/>
        </p:nvSpPr>
        <p:spPr>
          <a:xfrm>
            <a:off x="6882924" y="5731536"/>
            <a:ext cx="4581451" cy="501872"/>
          </a:xfrm>
          <a:prstGeom prst="roundRect">
            <a:avLst/>
          </a:prstGeom>
          <a:solidFill>
            <a:srgbClr val="FF9933"/>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r>
              <a:rPr lang="en-US" sz="1400" dirty="0">
                <a:latin typeface="Microsoft JhengHei UI Light" panose="020B0304030504040204" pitchFamily="34" charset="-120"/>
                <a:ea typeface="Microsoft JhengHei UI Light" panose="020B0304030504040204" pitchFamily="34" charset="-120"/>
              </a:rPr>
              <a:t>Containers being lightweight, addresses significant performance, costs, deployment &amp; portability issues </a:t>
            </a:r>
          </a:p>
        </p:txBody>
      </p:sp>
    </p:spTree>
    <p:extLst>
      <p:ext uri="{BB962C8B-B14F-4D97-AF65-F5344CB8AC3E}">
        <p14:creationId xmlns:p14="http://schemas.microsoft.com/office/powerpoint/2010/main" val="2463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anim calcmode="lin" valueType="num">
                                      <p:cBhvr>
                                        <p:cTn id="8" dur="1000" fill="hold"/>
                                        <p:tgtEl>
                                          <p:spTgt spid="66"/>
                                        </p:tgtEl>
                                        <p:attrNameLst>
                                          <p:attrName>ppt_x</p:attrName>
                                        </p:attrNameLst>
                                      </p:cBhvr>
                                      <p:tavLst>
                                        <p:tav tm="0">
                                          <p:val>
                                            <p:strVal val="#ppt_x"/>
                                          </p:val>
                                        </p:tav>
                                        <p:tav tm="100000">
                                          <p:val>
                                            <p:strVal val="#ppt_x"/>
                                          </p:val>
                                        </p:tav>
                                      </p:tavLst>
                                    </p:anim>
                                    <p:anim calcmode="lin" valueType="num">
                                      <p:cBhvr>
                                        <p:cTn id="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1000"/>
                                        <p:tgtEl>
                                          <p:spTgt spid="57"/>
                                        </p:tgtEl>
                                      </p:cBhvr>
                                    </p:animEffect>
                                    <p:anim calcmode="lin" valueType="num">
                                      <p:cBhvr>
                                        <p:cTn id="15" dur="1000" fill="hold"/>
                                        <p:tgtEl>
                                          <p:spTgt spid="57"/>
                                        </p:tgtEl>
                                        <p:attrNameLst>
                                          <p:attrName>ppt_x</p:attrName>
                                        </p:attrNameLst>
                                      </p:cBhvr>
                                      <p:tavLst>
                                        <p:tav tm="0">
                                          <p:val>
                                            <p:strVal val="#ppt_x"/>
                                          </p:val>
                                        </p:tav>
                                        <p:tav tm="100000">
                                          <p:val>
                                            <p:strVal val="#ppt_x"/>
                                          </p:val>
                                        </p:tav>
                                      </p:tavLst>
                                    </p:anim>
                                    <p:anim calcmode="lin" valueType="num">
                                      <p:cBhvr>
                                        <p:cTn id="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500" fill="hold"/>
                                        <p:tgtEl>
                                          <p:spTgt spid="56"/>
                                        </p:tgtEl>
                                        <p:attrNameLst>
                                          <p:attrName>ppt_x</p:attrName>
                                        </p:attrNameLst>
                                      </p:cBhvr>
                                      <p:tavLst>
                                        <p:tav tm="0">
                                          <p:val>
                                            <p:strVal val="#ppt_x"/>
                                          </p:val>
                                        </p:tav>
                                        <p:tav tm="100000">
                                          <p:val>
                                            <p:strVal val="#ppt_x"/>
                                          </p:val>
                                        </p:tav>
                                      </p:tavLst>
                                    </p:anim>
                                    <p:anim calcmode="lin" valueType="num">
                                      <p:cBhvr additive="base">
                                        <p:cTn id="22" dur="500" fill="hold"/>
                                        <p:tgtEl>
                                          <p:spTgt spid="5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ppt_x"/>
                                          </p:val>
                                        </p:tav>
                                        <p:tav tm="100000">
                                          <p:val>
                                            <p:strVal val="#ppt_x"/>
                                          </p:val>
                                        </p:tav>
                                      </p:tavLst>
                                    </p:anim>
                                    <p:anim calcmode="lin" valueType="num">
                                      <p:cBhvr additive="base">
                                        <p:cTn id="26" dur="500" fill="hold"/>
                                        <p:tgtEl>
                                          <p:spTgt spid="7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8"/>
                                        </p:tgtEl>
                                        <p:attrNameLst>
                                          <p:attrName>style.visibility</p:attrName>
                                        </p:attrNameLst>
                                      </p:cBhvr>
                                      <p:to>
                                        <p:strVal val="visible"/>
                                      </p:to>
                                    </p:set>
                                    <p:anim calcmode="lin" valueType="num">
                                      <p:cBhvr additive="base">
                                        <p:cTn id="29" dur="500" fill="hold"/>
                                        <p:tgtEl>
                                          <p:spTgt spid="128"/>
                                        </p:tgtEl>
                                        <p:attrNameLst>
                                          <p:attrName>ppt_x</p:attrName>
                                        </p:attrNameLst>
                                      </p:cBhvr>
                                      <p:tavLst>
                                        <p:tav tm="0">
                                          <p:val>
                                            <p:strVal val="#ppt_x"/>
                                          </p:val>
                                        </p:tav>
                                        <p:tav tm="100000">
                                          <p:val>
                                            <p:strVal val="#ppt_x"/>
                                          </p:val>
                                        </p:tav>
                                      </p:tavLst>
                                    </p:anim>
                                    <p:anim calcmode="lin" valueType="num">
                                      <p:cBhvr additive="base">
                                        <p:cTn id="30" dur="500" fill="hold"/>
                                        <p:tgtEl>
                                          <p:spTgt spid="1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anim calcmode="lin" valueType="num">
                                      <p:cBhvr additive="base">
                                        <p:cTn id="33" dur="500" fill="hold"/>
                                        <p:tgtEl>
                                          <p:spTgt spid="129"/>
                                        </p:tgtEl>
                                        <p:attrNameLst>
                                          <p:attrName>ppt_x</p:attrName>
                                        </p:attrNameLst>
                                      </p:cBhvr>
                                      <p:tavLst>
                                        <p:tav tm="0">
                                          <p:val>
                                            <p:strVal val="#ppt_x"/>
                                          </p:val>
                                        </p:tav>
                                        <p:tav tm="100000">
                                          <p:val>
                                            <p:strVal val="#ppt_x"/>
                                          </p:val>
                                        </p:tav>
                                      </p:tavLst>
                                    </p:anim>
                                    <p:anim calcmode="lin" valueType="num">
                                      <p:cBhvr additive="base">
                                        <p:cTn id="34" dur="500" fill="hold"/>
                                        <p:tgtEl>
                                          <p:spTgt spid="1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anim calcmode="lin" valueType="num">
                                      <p:cBhvr additive="base">
                                        <p:cTn id="37" dur="500" fill="hold"/>
                                        <p:tgtEl>
                                          <p:spTgt spid="130"/>
                                        </p:tgtEl>
                                        <p:attrNameLst>
                                          <p:attrName>ppt_x</p:attrName>
                                        </p:attrNameLst>
                                      </p:cBhvr>
                                      <p:tavLst>
                                        <p:tav tm="0">
                                          <p:val>
                                            <p:strVal val="#ppt_x"/>
                                          </p:val>
                                        </p:tav>
                                        <p:tav tm="100000">
                                          <p:val>
                                            <p:strVal val="#ppt_x"/>
                                          </p:val>
                                        </p:tav>
                                      </p:tavLst>
                                    </p:anim>
                                    <p:anim calcmode="lin" valueType="num">
                                      <p:cBhvr additive="base">
                                        <p:cTn id="38" dur="500" fill="hold"/>
                                        <p:tgtEl>
                                          <p:spTgt spid="1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1"/>
                                        </p:tgtEl>
                                        <p:attrNameLst>
                                          <p:attrName>style.visibility</p:attrName>
                                        </p:attrNameLst>
                                      </p:cBhvr>
                                      <p:to>
                                        <p:strVal val="visible"/>
                                      </p:to>
                                    </p:set>
                                    <p:anim calcmode="lin" valueType="num">
                                      <p:cBhvr additive="base">
                                        <p:cTn id="41" dur="500" fill="hold"/>
                                        <p:tgtEl>
                                          <p:spTgt spid="131"/>
                                        </p:tgtEl>
                                        <p:attrNameLst>
                                          <p:attrName>ppt_x</p:attrName>
                                        </p:attrNameLst>
                                      </p:cBhvr>
                                      <p:tavLst>
                                        <p:tav tm="0">
                                          <p:val>
                                            <p:strVal val="#ppt_x"/>
                                          </p:val>
                                        </p:tav>
                                        <p:tav tm="100000">
                                          <p:val>
                                            <p:strVal val="#ppt_x"/>
                                          </p:val>
                                        </p:tav>
                                      </p:tavLst>
                                    </p:anim>
                                    <p:anim calcmode="lin" valueType="num">
                                      <p:cBhvr additive="base">
                                        <p:cTn id="42" dur="500" fill="hold"/>
                                        <p:tgtEl>
                                          <p:spTgt spid="1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anim calcmode="lin" valueType="num">
                                      <p:cBhvr additive="base">
                                        <p:cTn id="45" dur="500" fill="hold"/>
                                        <p:tgtEl>
                                          <p:spTgt spid="132"/>
                                        </p:tgtEl>
                                        <p:attrNameLst>
                                          <p:attrName>ppt_x</p:attrName>
                                        </p:attrNameLst>
                                      </p:cBhvr>
                                      <p:tavLst>
                                        <p:tav tm="0">
                                          <p:val>
                                            <p:strVal val="#ppt_x"/>
                                          </p:val>
                                        </p:tav>
                                        <p:tav tm="100000">
                                          <p:val>
                                            <p:strVal val="#ppt_x"/>
                                          </p:val>
                                        </p:tav>
                                      </p:tavLst>
                                    </p:anim>
                                    <p:anim calcmode="lin" valueType="num">
                                      <p:cBhvr additive="base">
                                        <p:cTn id="46"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3"/>
                                        </p:tgtEl>
                                        <p:attrNameLst>
                                          <p:attrName>style.visibility</p:attrName>
                                        </p:attrNameLst>
                                      </p:cBhvr>
                                      <p:to>
                                        <p:strVal val="visible"/>
                                      </p:to>
                                    </p:set>
                                    <p:anim calcmode="lin" valueType="num">
                                      <p:cBhvr additive="base">
                                        <p:cTn id="51" dur="500" fill="hold"/>
                                        <p:tgtEl>
                                          <p:spTgt spid="133"/>
                                        </p:tgtEl>
                                        <p:attrNameLst>
                                          <p:attrName>ppt_x</p:attrName>
                                        </p:attrNameLst>
                                      </p:cBhvr>
                                      <p:tavLst>
                                        <p:tav tm="0">
                                          <p:val>
                                            <p:strVal val="#ppt_x"/>
                                          </p:val>
                                        </p:tav>
                                        <p:tav tm="100000">
                                          <p:val>
                                            <p:strVal val="#ppt_x"/>
                                          </p:val>
                                        </p:tav>
                                      </p:tavLst>
                                    </p:anim>
                                    <p:anim calcmode="lin" valueType="num">
                                      <p:cBhvr additive="base">
                                        <p:cTn id="52" dur="500" fill="hold"/>
                                        <p:tgtEl>
                                          <p:spTgt spid="13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anim calcmode="lin" valueType="num">
                                      <p:cBhvr additive="base">
                                        <p:cTn id="55" dur="500" fill="hold"/>
                                        <p:tgtEl>
                                          <p:spTgt spid="134"/>
                                        </p:tgtEl>
                                        <p:attrNameLst>
                                          <p:attrName>ppt_x</p:attrName>
                                        </p:attrNameLst>
                                      </p:cBhvr>
                                      <p:tavLst>
                                        <p:tav tm="0">
                                          <p:val>
                                            <p:strVal val="#ppt_x"/>
                                          </p:val>
                                        </p:tav>
                                        <p:tav tm="100000">
                                          <p:val>
                                            <p:strVal val="#ppt_x"/>
                                          </p:val>
                                        </p:tav>
                                      </p:tavLst>
                                    </p:anim>
                                    <p:anim calcmode="lin" valueType="num">
                                      <p:cBhvr additive="base">
                                        <p:cTn id="56" dur="500" fill="hold"/>
                                        <p:tgtEl>
                                          <p:spTgt spid="13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anim calcmode="lin" valueType="num">
                                      <p:cBhvr additive="base">
                                        <p:cTn id="59" dur="500" fill="hold"/>
                                        <p:tgtEl>
                                          <p:spTgt spid="135"/>
                                        </p:tgtEl>
                                        <p:attrNameLst>
                                          <p:attrName>ppt_x</p:attrName>
                                        </p:attrNameLst>
                                      </p:cBhvr>
                                      <p:tavLst>
                                        <p:tav tm="0">
                                          <p:val>
                                            <p:strVal val="#ppt_x"/>
                                          </p:val>
                                        </p:tav>
                                        <p:tav tm="100000">
                                          <p:val>
                                            <p:strVal val="#ppt_x"/>
                                          </p:val>
                                        </p:tav>
                                      </p:tavLst>
                                    </p:anim>
                                    <p:anim calcmode="lin" valueType="num">
                                      <p:cBhvr additive="base">
                                        <p:cTn id="60" dur="500" fill="hold"/>
                                        <p:tgtEl>
                                          <p:spTgt spid="1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36"/>
                                        </p:tgtEl>
                                        <p:attrNameLst>
                                          <p:attrName>style.visibility</p:attrName>
                                        </p:attrNameLst>
                                      </p:cBhvr>
                                      <p:to>
                                        <p:strVal val="visible"/>
                                      </p:to>
                                    </p:set>
                                    <p:anim calcmode="lin" valueType="num">
                                      <p:cBhvr additive="base">
                                        <p:cTn id="63" dur="500" fill="hold"/>
                                        <p:tgtEl>
                                          <p:spTgt spid="136"/>
                                        </p:tgtEl>
                                        <p:attrNameLst>
                                          <p:attrName>ppt_x</p:attrName>
                                        </p:attrNameLst>
                                      </p:cBhvr>
                                      <p:tavLst>
                                        <p:tav tm="0">
                                          <p:val>
                                            <p:strVal val="#ppt_x"/>
                                          </p:val>
                                        </p:tav>
                                        <p:tav tm="100000">
                                          <p:val>
                                            <p:strVal val="#ppt_x"/>
                                          </p:val>
                                        </p:tav>
                                      </p:tavLst>
                                    </p:anim>
                                    <p:anim calcmode="lin" valueType="num">
                                      <p:cBhvr additive="base">
                                        <p:cTn id="64" dur="500" fill="hold"/>
                                        <p:tgtEl>
                                          <p:spTgt spid="1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fill="hold"/>
                                        <p:tgtEl>
                                          <p:spTgt spid="137"/>
                                        </p:tgtEl>
                                        <p:attrNameLst>
                                          <p:attrName>ppt_x</p:attrName>
                                        </p:attrNameLst>
                                      </p:cBhvr>
                                      <p:tavLst>
                                        <p:tav tm="0">
                                          <p:val>
                                            <p:strVal val="#ppt_x"/>
                                          </p:val>
                                        </p:tav>
                                        <p:tav tm="100000">
                                          <p:val>
                                            <p:strVal val="#ppt_x"/>
                                          </p:val>
                                        </p:tav>
                                      </p:tavLst>
                                    </p:anim>
                                    <p:anim calcmode="lin" valueType="num">
                                      <p:cBhvr additive="base">
                                        <p:cTn id="68" dur="500" fill="hold"/>
                                        <p:tgtEl>
                                          <p:spTgt spid="1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38"/>
                                        </p:tgtEl>
                                        <p:attrNameLst>
                                          <p:attrName>style.visibility</p:attrName>
                                        </p:attrNameLst>
                                      </p:cBhvr>
                                      <p:to>
                                        <p:strVal val="visible"/>
                                      </p:to>
                                    </p:set>
                                    <p:anim calcmode="lin" valueType="num">
                                      <p:cBhvr additive="base">
                                        <p:cTn id="71" dur="500" fill="hold"/>
                                        <p:tgtEl>
                                          <p:spTgt spid="138"/>
                                        </p:tgtEl>
                                        <p:attrNameLst>
                                          <p:attrName>ppt_x</p:attrName>
                                        </p:attrNameLst>
                                      </p:cBhvr>
                                      <p:tavLst>
                                        <p:tav tm="0">
                                          <p:val>
                                            <p:strVal val="#ppt_x"/>
                                          </p:val>
                                        </p:tav>
                                        <p:tav tm="100000">
                                          <p:val>
                                            <p:strVal val="#ppt_x"/>
                                          </p:val>
                                        </p:tav>
                                      </p:tavLst>
                                    </p:anim>
                                    <p:anim calcmode="lin" valueType="num">
                                      <p:cBhvr additive="base">
                                        <p:cTn id="72" dur="500" fill="hold"/>
                                        <p:tgtEl>
                                          <p:spTgt spid="13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39"/>
                                        </p:tgtEl>
                                        <p:attrNameLst>
                                          <p:attrName>style.visibility</p:attrName>
                                        </p:attrNameLst>
                                      </p:cBhvr>
                                      <p:to>
                                        <p:strVal val="visible"/>
                                      </p:to>
                                    </p:set>
                                    <p:anim calcmode="lin" valueType="num">
                                      <p:cBhvr additive="base">
                                        <p:cTn id="75" dur="500" fill="hold"/>
                                        <p:tgtEl>
                                          <p:spTgt spid="139"/>
                                        </p:tgtEl>
                                        <p:attrNameLst>
                                          <p:attrName>ppt_x</p:attrName>
                                        </p:attrNameLst>
                                      </p:cBhvr>
                                      <p:tavLst>
                                        <p:tav tm="0">
                                          <p:val>
                                            <p:strVal val="#ppt_x"/>
                                          </p:val>
                                        </p:tav>
                                        <p:tav tm="100000">
                                          <p:val>
                                            <p:strVal val="#ppt_x"/>
                                          </p:val>
                                        </p:tav>
                                      </p:tavLst>
                                    </p:anim>
                                    <p:anim calcmode="lin" valueType="num">
                                      <p:cBhvr additive="base">
                                        <p:cTn id="76"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5"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FD89CA-0CDA-4FEF-B2B5-AAAF598818C4}"/>
              </a:ext>
            </a:extLst>
          </p:cNvPr>
          <p:cNvSpPr>
            <a:spLocks noGrp="1"/>
          </p:cNvSpPr>
          <p:nvPr>
            <p:ph type="ctrTitle"/>
          </p:nvPr>
        </p:nvSpPr>
        <p:spPr>
          <a:xfrm>
            <a:off x="572771" y="3046773"/>
            <a:ext cx="5376767" cy="793708"/>
          </a:xfrm>
        </p:spPr>
        <p:txBody>
          <a:bodyPr/>
          <a:lstStyle/>
          <a:p>
            <a:r>
              <a:rPr lang="en-US" dirty="0">
                <a:solidFill>
                  <a:schemeClr val="bg1"/>
                </a:solidFill>
              </a:rPr>
              <a:t>Thank You</a:t>
            </a:r>
            <a:br>
              <a:rPr lang="en-US" dirty="0">
                <a:solidFill>
                  <a:schemeClr val="bg1"/>
                </a:solidFill>
              </a:rPr>
            </a:br>
            <a:br>
              <a:rPr lang="en-US" dirty="0">
                <a:solidFill>
                  <a:schemeClr val="bg1"/>
                </a:solidFill>
              </a:rPr>
            </a:br>
            <a:r>
              <a:rPr lang="en-US" sz="1400" dirty="0">
                <a:solidFill>
                  <a:schemeClr val="bg1"/>
                </a:solidFill>
              </a:rPr>
              <a:t>For additional info contact – C Babu (</a:t>
            </a:r>
            <a:r>
              <a:rPr lang="en-US" sz="1400" dirty="0"/>
              <a:t>chittibabuc</a:t>
            </a:r>
            <a:r>
              <a:rPr lang="en-US" sz="1400" dirty="0">
                <a:solidFill>
                  <a:schemeClr val="bg1"/>
                </a:solidFill>
              </a:rPr>
              <a:t>@virtusa.com)</a:t>
            </a:r>
          </a:p>
        </p:txBody>
      </p:sp>
      <p:pic>
        <p:nvPicPr>
          <p:cNvPr id="3" name="Picture 2">
            <a:extLst>
              <a:ext uri="{FF2B5EF4-FFF2-40B4-BE49-F238E27FC236}">
                <a16:creationId xmlns:a16="http://schemas.microsoft.com/office/drawing/2014/main" id="{C7D8F64A-C668-496B-9A32-68F661C3482B}"/>
              </a:ext>
            </a:extLst>
          </p:cNvPr>
          <p:cNvPicPr>
            <a:picLocks noChangeAspect="1"/>
          </p:cNvPicPr>
          <p:nvPr/>
        </p:nvPicPr>
        <p:blipFill>
          <a:blip r:embed="rId2"/>
          <a:stretch>
            <a:fillRect/>
          </a:stretch>
        </p:blipFill>
        <p:spPr>
          <a:xfrm>
            <a:off x="572772" y="938150"/>
            <a:ext cx="3408332" cy="1650671"/>
          </a:xfrm>
          <a:prstGeom prst="rect">
            <a:avLst/>
          </a:prstGeom>
        </p:spPr>
      </p:pic>
    </p:spTree>
    <p:extLst>
      <p:ext uri="{BB962C8B-B14F-4D97-AF65-F5344CB8AC3E}">
        <p14:creationId xmlns:p14="http://schemas.microsoft.com/office/powerpoint/2010/main" val="418189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What is Docker?</a:t>
            </a:r>
          </a:p>
        </p:txBody>
      </p:sp>
      <p:sp>
        <p:nvSpPr>
          <p:cNvPr id="8" name="Rectangle 7">
            <a:extLst>
              <a:ext uri="{FF2B5EF4-FFF2-40B4-BE49-F238E27FC236}">
                <a16:creationId xmlns:a16="http://schemas.microsoft.com/office/drawing/2014/main" id="{5419AC6D-333E-4D21-98E0-09776996C6B0}"/>
              </a:ext>
            </a:extLst>
          </p:cNvPr>
          <p:cNvSpPr/>
          <p:nvPr/>
        </p:nvSpPr>
        <p:spPr>
          <a:xfrm>
            <a:off x="584485" y="902181"/>
            <a:ext cx="10184324" cy="646331"/>
          </a:xfrm>
          <a:prstGeom prst="rect">
            <a:avLst/>
          </a:prstGeom>
        </p:spPr>
        <p:txBody>
          <a:bodyPr wrap="square">
            <a:spAutoFit/>
          </a:bodyPr>
          <a:lstStyle/>
          <a:p>
            <a:pPr marL="285750" indent="-285750" algn="just">
              <a:buFont typeface="Arial" panose="020B0604020202020204" pitchFamily="34" charset="0"/>
              <a:buChar char="•"/>
            </a:pPr>
            <a:r>
              <a:rPr lang="en-US" dirty="0">
                <a:latin typeface="Myriad Pro"/>
              </a:rPr>
              <a:t>Docker is an open-source project that automates the deployment of applications inside software containers . </a:t>
            </a:r>
          </a:p>
        </p:txBody>
      </p:sp>
      <p:pic>
        <p:nvPicPr>
          <p:cNvPr id="3" name="Picture 2">
            <a:extLst>
              <a:ext uri="{FF2B5EF4-FFF2-40B4-BE49-F238E27FC236}">
                <a16:creationId xmlns:a16="http://schemas.microsoft.com/office/drawing/2014/main" id="{CAC7B7D9-6B6A-41FA-BC06-E9EE037A54AD}"/>
              </a:ext>
            </a:extLst>
          </p:cNvPr>
          <p:cNvPicPr>
            <a:picLocks noChangeAspect="1"/>
          </p:cNvPicPr>
          <p:nvPr/>
        </p:nvPicPr>
        <p:blipFill>
          <a:blip r:embed="rId3"/>
          <a:stretch>
            <a:fillRect/>
          </a:stretch>
        </p:blipFill>
        <p:spPr>
          <a:xfrm>
            <a:off x="7699070" y="1393370"/>
            <a:ext cx="3143513" cy="4737725"/>
          </a:xfrm>
          <a:prstGeom prst="rect">
            <a:avLst/>
          </a:prstGeom>
        </p:spPr>
      </p:pic>
      <p:sp>
        <p:nvSpPr>
          <p:cNvPr id="4" name="Rectangle 3">
            <a:extLst>
              <a:ext uri="{FF2B5EF4-FFF2-40B4-BE49-F238E27FC236}">
                <a16:creationId xmlns:a16="http://schemas.microsoft.com/office/drawing/2014/main" id="{F994EE43-EDDA-40CF-8197-019AD6FC739B}"/>
              </a:ext>
            </a:extLst>
          </p:cNvPr>
          <p:cNvSpPr/>
          <p:nvPr/>
        </p:nvSpPr>
        <p:spPr>
          <a:xfrm>
            <a:off x="7336496" y="6131096"/>
            <a:ext cx="3506088" cy="253916"/>
          </a:xfrm>
          <a:prstGeom prst="rect">
            <a:avLst/>
          </a:prstGeom>
        </p:spPr>
        <p:txBody>
          <a:bodyPr wrap="none">
            <a:spAutoFit/>
          </a:bodyPr>
          <a:lstStyle/>
          <a:p>
            <a:r>
              <a:rPr lang="fr-FR" sz="1050" dirty="0"/>
              <a:t>Source: </a:t>
            </a:r>
            <a:r>
              <a:rPr lang="fr-FR" sz="1050" dirty="0">
                <a:solidFill>
                  <a:srgbClr val="002060"/>
                </a:solidFill>
                <a:hlinkClick r:id="rId4">
                  <a:extLst>
                    <a:ext uri="{A12FA001-AC4F-418D-AE19-62706E023703}">
                      <ahyp:hlinkClr xmlns:ahyp="http://schemas.microsoft.com/office/drawing/2018/hyperlinkcolor" val="tx"/>
                    </a:ext>
                  </a:extLst>
                </a:hlinkClick>
              </a:rPr>
              <a:t>https://en.wikipedia.org/wiki/Docker_(software)</a:t>
            </a:r>
            <a:r>
              <a:rPr lang="fr-FR" sz="1050" dirty="0">
                <a:solidFill>
                  <a:srgbClr val="002060"/>
                </a:solidFill>
              </a:rPr>
              <a:t> </a:t>
            </a:r>
            <a:endParaRPr lang="en-US" sz="1050" dirty="0">
              <a:solidFill>
                <a:srgbClr val="002060"/>
              </a:solidFill>
            </a:endParaRPr>
          </a:p>
        </p:txBody>
      </p:sp>
      <p:sp>
        <p:nvSpPr>
          <p:cNvPr id="5" name="Rectangle 4">
            <a:extLst>
              <a:ext uri="{FF2B5EF4-FFF2-40B4-BE49-F238E27FC236}">
                <a16:creationId xmlns:a16="http://schemas.microsoft.com/office/drawing/2014/main" id="{C1E72EC6-0EDD-4267-93BA-AED09BDC7938}"/>
              </a:ext>
            </a:extLst>
          </p:cNvPr>
          <p:cNvSpPr/>
          <p:nvPr/>
        </p:nvSpPr>
        <p:spPr>
          <a:xfrm>
            <a:off x="584485" y="1549073"/>
            <a:ext cx="7040811" cy="2777683"/>
          </a:xfrm>
          <a:prstGeom prst="rect">
            <a:avLst/>
          </a:prstGeom>
        </p:spPr>
        <p:txBody>
          <a:bodyPr wrap="square">
            <a:spAutoFit/>
          </a:bodyPr>
          <a:lstStyle/>
          <a:p>
            <a:pPr marL="285750" indent="-285750" algn="just">
              <a:buFont typeface="Arial" panose="020B0604020202020204" pitchFamily="34" charset="0"/>
              <a:buChar char="•"/>
            </a:pPr>
            <a:r>
              <a:rPr lang="en-US" dirty="0">
                <a:latin typeface="Myriad Pro"/>
              </a:rPr>
              <a:t>It provides all necessary tools for create, deploy and run your applications by using containers.</a:t>
            </a:r>
          </a:p>
          <a:p>
            <a:pPr marL="285750" indent="-285750" algn="just">
              <a:buFont typeface="Arial" panose="020B0604020202020204" pitchFamily="34" charset="0"/>
              <a:buChar char="•"/>
            </a:pPr>
            <a:endParaRPr lang="en-US" dirty="0">
              <a:latin typeface="Myriad Pro"/>
            </a:endParaRPr>
          </a:p>
          <a:p>
            <a:pPr marL="285750" indent="-285750" algn="just">
              <a:buFont typeface="Arial" panose="020B0604020202020204" pitchFamily="34" charset="0"/>
              <a:buChar char="•"/>
            </a:pPr>
            <a:r>
              <a:rPr lang="en-US" dirty="0">
                <a:latin typeface="Myriad Pro"/>
              </a:rPr>
              <a:t>Lightweight, secure platform</a:t>
            </a:r>
          </a:p>
          <a:p>
            <a:pPr marL="285750" indent="-285750" algn="just">
              <a:buFont typeface="Arial" panose="020B0604020202020204" pitchFamily="34" charset="0"/>
              <a:buChar char="•"/>
            </a:pPr>
            <a:endParaRPr lang="en-US" dirty="0">
              <a:latin typeface="Myriad Pro"/>
            </a:endParaRPr>
          </a:p>
          <a:p>
            <a:pPr marL="285750" indent="-285750" algn="just">
              <a:buFont typeface="Arial" panose="020B0604020202020204" pitchFamily="34" charset="0"/>
              <a:buChar char="•"/>
            </a:pPr>
            <a:r>
              <a:rPr lang="en-US" dirty="0">
                <a:latin typeface="Myriad Pro"/>
              </a:rPr>
              <a:t>Simplify building, shipping, running apps</a:t>
            </a:r>
          </a:p>
          <a:p>
            <a:pPr marL="285750" indent="-285750" algn="just">
              <a:buFont typeface="Arial" panose="020B0604020202020204" pitchFamily="34" charset="0"/>
              <a:buChar char="•"/>
            </a:pPr>
            <a:endParaRPr lang="en-US" dirty="0">
              <a:latin typeface="Myriad Pro"/>
            </a:endParaRPr>
          </a:p>
          <a:p>
            <a:pPr marL="295275" indent="-285750">
              <a:spcBef>
                <a:spcPts val="75"/>
              </a:spcBef>
              <a:buFont typeface="Arial" panose="020B0604020202020204" pitchFamily="34" charset="0"/>
              <a:buChar char="•"/>
            </a:pPr>
            <a:r>
              <a:rPr lang="en-US" dirty="0">
                <a:latin typeface="Myriad Pro"/>
              </a:rPr>
              <a:t>Runs natively on Linux or Windows Server</a:t>
            </a:r>
          </a:p>
          <a:p>
            <a:pPr marL="295275" marR="338138" indent="-285750">
              <a:spcBef>
                <a:spcPts val="1350"/>
              </a:spcBef>
              <a:buFont typeface="Arial" panose="020B0604020202020204" pitchFamily="34" charset="0"/>
              <a:buChar char="•"/>
            </a:pPr>
            <a:r>
              <a:rPr lang="en-US" dirty="0">
                <a:latin typeface="Myriad Pro"/>
              </a:rPr>
              <a:t>Can Run on Linux, Windows or Mac Development  machines</a:t>
            </a:r>
          </a:p>
        </p:txBody>
      </p:sp>
      <p:sp>
        <p:nvSpPr>
          <p:cNvPr id="7" name="Rectangle 6">
            <a:extLst>
              <a:ext uri="{FF2B5EF4-FFF2-40B4-BE49-F238E27FC236}">
                <a16:creationId xmlns:a16="http://schemas.microsoft.com/office/drawing/2014/main" id="{49FEFF7F-E8A2-41D7-92E7-075E61427E5A}"/>
              </a:ext>
            </a:extLst>
          </p:cNvPr>
          <p:cNvSpPr/>
          <p:nvPr/>
        </p:nvSpPr>
        <p:spPr>
          <a:xfrm>
            <a:off x="563189" y="4446980"/>
            <a:ext cx="3356688" cy="400110"/>
          </a:xfrm>
          <a:prstGeom prst="rect">
            <a:avLst/>
          </a:prstGeom>
        </p:spPr>
        <p:txBody>
          <a:bodyPr wrap="none">
            <a:spAutoFit/>
          </a:bodyPr>
          <a:lstStyle/>
          <a:p>
            <a:r>
              <a:rPr lang="en-US" sz="2000" dirty="0">
                <a:solidFill>
                  <a:srgbClr val="00AAE8"/>
                </a:solidFill>
                <a:latin typeface="Myriad Pro"/>
              </a:rPr>
              <a:t>What will Docker do for me </a:t>
            </a:r>
          </a:p>
        </p:txBody>
      </p:sp>
      <p:sp>
        <p:nvSpPr>
          <p:cNvPr id="2" name="Rectangle 1">
            <a:extLst>
              <a:ext uri="{FF2B5EF4-FFF2-40B4-BE49-F238E27FC236}">
                <a16:creationId xmlns:a16="http://schemas.microsoft.com/office/drawing/2014/main" id="{C96BA695-5970-40E9-B197-83CD7CE6ABB8}"/>
              </a:ext>
            </a:extLst>
          </p:cNvPr>
          <p:cNvSpPr/>
          <p:nvPr/>
        </p:nvSpPr>
        <p:spPr>
          <a:xfrm>
            <a:off x="853973" y="4967315"/>
            <a:ext cx="6017882" cy="1200329"/>
          </a:xfrm>
          <a:prstGeom prst="rect">
            <a:avLst/>
          </a:prstGeom>
        </p:spPr>
        <p:txBody>
          <a:bodyPr wrap="square">
            <a:spAutoFit/>
          </a:bodyPr>
          <a:lstStyle/>
          <a:p>
            <a:r>
              <a:rPr lang="en-US" dirty="0">
                <a:latin typeface="Myriad Pro"/>
              </a:rPr>
              <a:t>Docker is all about speed		Deploy Faster</a:t>
            </a:r>
          </a:p>
          <a:p>
            <a:r>
              <a:rPr lang="en-US" dirty="0">
                <a:latin typeface="Myriad Pro"/>
              </a:rPr>
              <a:t>Develop Faster			Update Faster</a:t>
            </a:r>
          </a:p>
          <a:p>
            <a:r>
              <a:rPr lang="en-US" dirty="0">
                <a:latin typeface="Myriad Pro"/>
              </a:rPr>
              <a:t>Build Faster			Recover Faster</a:t>
            </a:r>
          </a:p>
          <a:p>
            <a:r>
              <a:rPr lang="en-US" dirty="0">
                <a:latin typeface="Myriad Pro"/>
              </a:rPr>
              <a:t>Test Faster</a:t>
            </a:r>
          </a:p>
        </p:txBody>
      </p:sp>
    </p:spTree>
    <p:extLst>
      <p:ext uri="{BB962C8B-B14F-4D97-AF65-F5344CB8AC3E}">
        <p14:creationId xmlns:p14="http://schemas.microsoft.com/office/powerpoint/2010/main" val="3617549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6112578" cy="940079"/>
          </a:xfrm>
        </p:spPr>
        <p:txBody>
          <a:bodyPr anchor="t">
            <a:normAutofit fontScale="90000"/>
          </a:bodyPr>
          <a:lstStyle/>
          <a:p>
            <a:r>
              <a:rPr lang="en-US" sz="4400" b="0" dirty="0">
                <a:latin typeface="Myriad Pro"/>
              </a:rPr>
              <a:t>Docker Product Offerings</a:t>
            </a:r>
          </a:p>
        </p:txBody>
      </p:sp>
      <p:pic>
        <p:nvPicPr>
          <p:cNvPr id="12" name="Picture 11">
            <a:extLst>
              <a:ext uri="{FF2B5EF4-FFF2-40B4-BE49-F238E27FC236}">
                <a16:creationId xmlns:a16="http://schemas.microsoft.com/office/drawing/2014/main" id="{0CC89C8F-46B7-4CC9-9FE9-BC415DD3D2A9}"/>
              </a:ext>
            </a:extLst>
          </p:cNvPr>
          <p:cNvPicPr>
            <a:picLocks noChangeAspect="1"/>
          </p:cNvPicPr>
          <p:nvPr/>
        </p:nvPicPr>
        <p:blipFill>
          <a:blip r:embed="rId3"/>
          <a:stretch>
            <a:fillRect/>
          </a:stretch>
        </p:blipFill>
        <p:spPr>
          <a:xfrm>
            <a:off x="343964" y="737938"/>
            <a:ext cx="11504071" cy="3914273"/>
          </a:xfrm>
          <a:prstGeom prst="rect">
            <a:avLst/>
          </a:prstGeom>
        </p:spPr>
      </p:pic>
    </p:spTree>
    <p:extLst>
      <p:ext uri="{BB962C8B-B14F-4D97-AF65-F5344CB8AC3E}">
        <p14:creationId xmlns:p14="http://schemas.microsoft.com/office/powerpoint/2010/main" val="357854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6112578" cy="940079"/>
          </a:xfrm>
        </p:spPr>
        <p:txBody>
          <a:bodyPr anchor="t">
            <a:normAutofit/>
          </a:bodyPr>
          <a:lstStyle/>
          <a:p>
            <a:r>
              <a:rPr lang="en-US" sz="4400" b="0" dirty="0">
                <a:latin typeface="Myriad Pro"/>
              </a:rPr>
              <a:t>Today Docker Runs on </a:t>
            </a:r>
          </a:p>
        </p:txBody>
      </p:sp>
      <p:grpSp>
        <p:nvGrpSpPr>
          <p:cNvPr id="2" name="Group 1">
            <a:extLst>
              <a:ext uri="{FF2B5EF4-FFF2-40B4-BE49-F238E27FC236}">
                <a16:creationId xmlns:a16="http://schemas.microsoft.com/office/drawing/2014/main" id="{BEEB5F5E-AA07-4CFA-994C-5377978037A4}"/>
              </a:ext>
            </a:extLst>
          </p:cNvPr>
          <p:cNvGrpSpPr/>
          <p:nvPr/>
        </p:nvGrpSpPr>
        <p:grpSpPr>
          <a:xfrm>
            <a:off x="356233" y="886804"/>
            <a:ext cx="6112578" cy="3710799"/>
            <a:chOff x="1434360" y="1352520"/>
            <a:chExt cx="9323280" cy="4152959"/>
          </a:xfrm>
        </p:grpSpPr>
        <p:pic>
          <p:nvPicPr>
            <p:cNvPr id="4" name="Picture 3">
              <a:extLst>
                <a:ext uri="{FF2B5EF4-FFF2-40B4-BE49-F238E27FC236}">
                  <a16:creationId xmlns:a16="http://schemas.microsoft.com/office/drawing/2014/main" id="{54B222C4-203F-4260-B475-8C94C3D0B041}"/>
                </a:ext>
              </a:extLst>
            </p:cNvPr>
            <p:cNvPicPr>
              <a:picLocks noChangeAspect="1"/>
            </p:cNvPicPr>
            <p:nvPr/>
          </p:nvPicPr>
          <p:blipFill>
            <a:blip r:embed="rId2"/>
            <a:stretch>
              <a:fillRect/>
            </a:stretch>
          </p:blipFill>
          <p:spPr>
            <a:xfrm>
              <a:off x="1434360" y="1602185"/>
              <a:ext cx="2311247" cy="1384527"/>
            </a:xfrm>
            <a:prstGeom prst="rect">
              <a:avLst/>
            </a:prstGeom>
          </p:spPr>
        </p:pic>
        <p:pic>
          <p:nvPicPr>
            <p:cNvPr id="5" name="Picture 4">
              <a:extLst>
                <a:ext uri="{FF2B5EF4-FFF2-40B4-BE49-F238E27FC236}">
                  <a16:creationId xmlns:a16="http://schemas.microsoft.com/office/drawing/2014/main" id="{76E3E2D7-DC91-4230-AB4F-FC0CFD8CF1AC}"/>
                </a:ext>
              </a:extLst>
            </p:cNvPr>
            <p:cNvPicPr>
              <a:picLocks noChangeAspect="1"/>
            </p:cNvPicPr>
            <p:nvPr/>
          </p:nvPicPr>
          <p:blipFill>
            <a:blip r:embed="rId3"/>
            <a:stretch>
              <a:fillRect/>
            </a:stretch>
          </p:blipFill>
          <p:spPr>
            <a:xfrm>
              <a:off x="1518608" y="3887711"/>
              <a:ext cx="2336328" cy="1617768"/>
            </a:xfrm>
            <a:prstGeom prst="rect">
              <a:avLst/>
            </a:prstGeom>
          </p:spPr>
        </p:pic>
        <p:pic>
          <p:nvPicPr>
            <p:cNvPr id="7" name="Picture 6">
              <a:extLst>
                <a:ext uri="{FF2B5EF4-FFF2-40B4-BE49-F238E27FC236}">
                  <a16:creationId xmlns:a16="http://schemas.microsoft.com/office/drawing/2014/main" id="{DBB57DA6-D1E1-438F-A318-D2D9D737D23F}"/>
                </a:ext>
              </a:extLst>
            </p:cNvPr>
            <p:cNvPicPr>
              <a:picLocks noChangeAspect="1"/>
            </p:cNvPicPr>
            <p:nvPr/>
          </p:nvPicPr>
          <p:blipFill>
            <a:blip r:embed="rId4"/>
            <a:stretch>
              <a:fillRect/>
            </a:stretch>
          </p:blipFill>
          <p:spPr>
            <a:xfrm>
              <a:off x="1639425" y="2987497"/>
              <a:ext cx="1901117" cy="900214"/>
            </a:xfrm>
            <a:prstGeom prst="rect">
              <a:avLst/>
            </a:prstGeom>
          </p:spPr>
        </p:pic>
        <p:pic>
          <p:nvPicPr>
            <p:cNvPr id="8" name="Picture 7">
              <a:extLst>
                <a:ext uri="{FF2B5EF4-FFF2-40B4-BE49-F238E27FC236}">
                  <a16:creationId xmlns:a16="http://schemas.microsoft.com/office/drawing/2014/main" id="{637D8E5F-E219-40F1-9E62-CFCE087DB926}"/>
                </a:ext>
              </a:extLst>
            </p:cNvPr>
            <p:cNvPicPr>
              <a:picLocks noChangeAspect="1"/>
            </p:cNvPicPr>
            <p:nvPr/>
          </p:nvPicPr>
          <p:blipFill>
            <a:blip r:embed="rId5"/>
            <a:stretch>
              <a:fillRect/>
            </a:stretch>
          </p:blipFill>
          <p:spPr>
            <a:xfrm>
              <a:off x="6328254" y="4681160"/>
              <a:ext cx="2265447" cy="606222"/>
            </a:xfrm>
            <a:prstGeom prst="rect">
              <a:avLst/>
            </a:prstGeom>
          </p:spPr>
        </p:pic>
        <p:pic>
          <p:nvPicPr>
            <p:cNvPr id="9" name="Picture 8">
              <a:extLst>
                <a:ext uri="{FF2B5EF4-FFF2-40B4-BE49-F238E27FC236}">
                  <a16:creationId xmlns:a16="http://schemas.microsoft.com/office/drawing/2014/main" id="{BD560C5B-6CB4-49F0-9533-D330BD804B53}"/>
                </a:ext>
              </a:extLst>
            </p:cNvPr>
            <p:cNvPicPr>
              <a:picLocks noChangeAspect="1"/>
            </p:cNvPicPr>
            <p:nvPr/>
          </p:nvPicPr>
          <p:blipFill>
            <a:blip r:embed="rId6"/>
            <a:stretch>
              <a:fillRect/>
            </a:stretch>
          </p:blipFill>
          <p:spPr>
            <a:xfrm>
              <a:off x="7625019" y="4048059"/>
              <a:ext cx="2614130" cy="497223"/>
            </a:xfrm>
            <a:prstGeom prst="rect">
              <a:avLst/>
            </a:prstGeom>
          </p:spPr>
        </p:pic>
        <p:pic>
          <p:nvPicPr>
            <p:cNvPr id="10" name="Picture 9">
              <a:extLst>
                <a:ext uri="{FF2B5EF4-FFF2-40B4-BE49-F238E27FC236}">
                  <a16:creationId xmlns:a16="http://schemas.microsoft.com/office/drawing/2014/main" id="{8745A2F2-BB40-4FC6-BBBD-1CCBD2349CA9}"/>
                </a:ext>
              </a:extLst>
            </p:cNvPr>
            <p:cNvPicPr>
              <a:picLocks noChangeAspect="1"/>
            </p:cNvPicPr>
            <p:nvPr/>
          </p:nvPicPr>
          <p:blipFill>
            <a:blip r:embed="rId7"/>
            <a:stretch>
              <a:fillRect/>
            </a:stretch>
          </p:blipFill>
          <p:spPr>
            <a:xfrm>
              <a:off x="4168167" y="1791510"/>
              <a:ext cx="1317105" cy="1406049"/>
            </a:xfrm>
            <a:prstGeom prst="rect">
              <a:avLst/>
            </a:prstGeom>
          </p:spPr>
        </p:pic>
        <p:pic>
          <p:nvPicPr>
            <p:cNvPr id="11" name="Picture 10">
              <a:extLst>
                <a:ext uri="{FF2B5EF4-FFF2-40B4-BE49-F238E27FC236}">
                  <a16:creationId xmlns:a16="http://schemas.microsoft.com/office/drawing/2014/main" id="{04B49803-D2A8-4B12-9526-CC9887759B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4686" y="1791510"/>
              <a:ext cx="3249438" cy="1817558"/>
            </a:xfrm>
            <a:prstGeom prst="rect">
              <a:avLst/>
            </a:prstGeom>
          </p:spPr>
        </p:pic>
        <p:pic>
          <p:nvPicPr>
            <p:cNvPr id="13" name="Picture 12">
              <a:extLst>
                <a:ext uri="{FF2B5EF4-FFF2-40B4-BE49-F238E27FC236}">
                  <a16:creationId xmlns:a16="http://schemas.microsoft.com/office/drawing/2014/main" id="{0E4E5784-0CB0-48E4-B73F-AEE36E847E81}"/>
                </a:ext>
              </a:extLst>
            </p:cNvPr>
            <p:cNvPicPr>
              <a:picLocks noChangeAspect="1"/>
            </p:cNvPicPr>
            <p:nvPr/>
          </p:nvPicPr>
          <p:blipFill>
            <a:blip r:embed="rId9"/>
            <a:stretch>
              <a:fillRect/>
            </a:stretch>
          </p:blipFill>
          <p:spPr>
            <a:xfrm>
              <a:off x="3844184" y="3513159"/>
              <a:ext cx="1965069" cy="1942585"/>
            </a:xfrm>
            <a:prstGeom prst="rect">
              <a:avLst/>
            </a:prstGeom>
          </p:spPr>
        </p:pic>
        <p:pic>
          <p:nvPicPr>
            <p:cNvPr id="14" name="Picture 13">
              <a:extLst>
                <a:ext uri="{FF2B5EF4-FFF2-40B4-BE49-F238E27FC236}">
                  <a16:creationId xmlns:a16="http://schemas.microsoft.com/office/drawing/2014/main" id="{0D78EC0F-BF34-4043-BE10-33A0E9BFE9A6}"/>
                </a:ext>
              </a:extLst>
            </p:cNvPr>
            <p:cNvPicPr>
              <a:picLocks noChangeAspect="1"/>
            </p:cNvPicPr>
            <p:nvPr/>
          </p:nvPicPr>
          <p:blipFill>
            <a:blip r:embed="rId10"/>
            <a:stretch>
              <a:fillRect/>
            </a:stretch>
          </p:blipFill>
          <p:spPr>
            <a:xfrm>
              <a:off x="5866118" y="3770075"/>
              <a:ext cx="1265406" cy="714376"/>
            </a:xfrm>
            <a:prstGeom prst="rect">
              <a:avLst/>
            </a:prstGeom>
          </p:spPr>
        </p:pic>
        <p:pic>
          <p:nvPicPr>
            <p:cNvPr id="15" name="Picture 14">
              <a:extLst>
                <a:ext uri="{FF2B5EF4-FFF2-40B4-BE49-F238E27FC236}">
                  <a16:creationId xmlns:a16="http://schemas.microsoft.com/office/drawing/2014/main" id="{F8D65082-52E2-4E00-8284-C188548731A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24124" y="1352520"/>
              <a:ext cx="1333516" cy="1301661"/>
            </a:xfrm>
            <a:prstGeom prst="rect">
              <a:avLst/>
            </a:prstGeom>
          </p:spPr>
        </p:pic>
        <p:pic>
          <p:nvPicPr>
            <p:cNvPr id="16" name="Picture 15">
              <a:extLst>
                <a:ext uri="{FF2B5EF4-FFF2-40B4-BE49-F238E27FC236}">
                  <a16:creationId xmlns:a16="http://schemas.microsoft.com/office/drawing/2014/main" id="{AD13297F-F3A7-4F18-B575-826EA6B7450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86715" y="4550881"/>
              <a:ext cx="1803796" cy="649505"/>
            </a:xfrm>
            <a:prstGeom prst="rect">
              <a:avLst/>
            </a:prstGeom>
          </p:spPr>
        </p:pic>
      </p:grpSp>
      <p:pic>
        <p:nvPicPr>
          <p:cNvPr id="3" name="Picture 2">
            <a:extLst>
              <a:ext uri="{FF2B5EF4-FFF2-40B4-BE49-F238E27FC236}">
                <a16:creationId xmlns:a16="http://schemas.microsoft.com/office/drawing/2014/main" id="{06E8D735-30C3-4F1A-B6F6-91A86D2C2D8E}"/>
              </a:ext>
            </a:extLst>
          </p:cNvPr>
          <p:cNvPicPr>
            <a:picLocks noChangeAspect="1"/>
          </p:cNvPicPr>
          <p:nvPr/>
        </p:nvPicPr>
        <p:blipFill>
          <a:blip r:embed="rId13"/>
          <a:stretch>
            <a:fillRect/>
          </a:stretch>
        </p:blipFill>
        <p:spPr>
          <a:xfrm>
            <a:off x="6540147" y="2979018"/>
            <a:ext cx="5498569" cy="3066662"/>
          </a:xfrm>
          <a:prstGeom prst="rect">
            <a:avLst/>
          </a:prstGeom>
        </p:spPr>
      </p:pic>
      <p:sp>
        <p:nvSpPr>
          <p:cNvPr id="17" name="Rectangle 16">
            <a:extLst>
              <a:ext uri="{FF2B5EF4-FFF2-40B4-BE49-F238E27FC236}">
                <a16:creationId xmlns:a16="http://schemas.microsoft.com/office/drawing/2014/main" id="{40620807-2838-45D7-8FF0-DBC4E62519AC}"/>
              </a:ext>
            </a:extLst>
          </p:cNvPr>
          <p:cNvSpPr/>
          <p:nvPr/>
        </p:nvSpPr>
        <p:spPr>
          <a:xfrm>
            <a:off x="6336422" y="1947597"/>
            <a:ext cx="6074420" cy="400110"/>
          </a:xfrm>
          <a:prstGeom prst="rect">
            <a:avLst/>
          </a:prstGeom>
        </p:spPr>
        <p:txBody>
          <a:bodyPr wrap="none">
            <a:spAutoFit/>
          </a:bodyPr>
          <a:lstStyle/>
          <a:p>
            <a:pPr algn="ctr"/>
            <a:r>
              <a:rPr lang="en-US" sz="2000" dirty="0">
                <a:latin typeface="Myriad Pro"/>
              </a:rPr>
              <a:t>Install it from - </a:t>
            </a:r>
            <a:r>
              <a:rPr lang="en-US" sz="2000" dirty="0">
                <a:solidFill>
                  <a:srgbClr val="00AAE8"/>
                </a:solidFill>
                <a:latin typeface="Myriad Pro"/>
                <a:hlinkClick r:id="rId14">
                  <a:extLst>
                    <a:ext uri="{A12FA001-AC4F-418D-AE19-62706E023703}">
                      <ahyp:hlinkClr xmlns:ahyp="http://schemas.microsoft.com/office/drawing/2018/hyperlinkcolor" val="tx"/>
                    </a:ext>
                  </a:extLst>
                </a:hlinkClick>
              </a:rPr>
              <a:t>https://docs.docker.com/get-docker/</a:t>
            </a:r>
            <a:endParaRPr lang="en-US" sz="2000" dirty="0">
              <a:solidFill>
                <a:srgbClr val="00AAE8"/>
              </a:solidFill>
              <a:latin typeface="Myriad Pro"/>
            </a:endParaRPr>
          </a:p>
        </p:txBody>
      </p:sp>
      <p:sp>
        <p:nvSpPr>
          <p:cNvPr id="12" name="Rectangle 11">
            <a:extLst>
              <a:ext uri="{FF2B5EF4-FFF2-40B4-BE49-F238E27FC236}">
                <a16:creationId xmlns:a16="http://schemas.microsoft.com/office/drawing/2014/main" id="{2E787756-0CA1-4444-A7A0-141AB0233A12}"/>
              </a:ext>
            </a:extLst>
          </p:cNvPr>
          <p:cNvSpPr/>
          <p:nvPr/>
        </p:nvSpPr>
        <p:spPr>
          <a:xfrm>
            <a:off x="7556468" y="1316286"/>
            <a:ext cx="4015843" cy="400110"/>
          </a:xfrm>
          <a:prstGeom prst="rect">
            <a:avLst/>
          </a:prstGeom>
        </p:spPr>
        <p:txBody>
          <a:bodyPr wrap="none">
            <a:spAutoFit/>
          </a:bodyPr>
          <a:lstStyle/>
          <a:p>
            <a:r>
              <a:rPr lang="en-US" sz="2000" dirty="0">
                <a:latin typeface="Myriad Pro"/>
              </a:rPr>
              <a:t>Docker Installation – on Platforms</a:t>
            </a:r>
          </a:p>
        </p:txBody>
      </p:sp>
    </p:spTree>
    <p:extLst>
      <p:ext uri="{BB962C8B-B14F-4D97-AF65-F5344CB8AC3E}">
        <p14:creationId xmlns:p14="http://schemas.microsoft.com/office/powerpoint/2010/main" val="576724223"/>
      </p:ext>
    </p:extLst>
  </p:cSld>
  <p:clrMapOvr>
    <a:masterClrMapping/>
  </p:clrMapOvr>
</p:sld>
</file>

<file path=ppt/theme/theme1.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bg1"/>
          </a:solid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Virtusa-Presentation-Template-2019" id="{7D002675-5804-8348-9004-F98C0090AEB2}" vid="{392E8C80-5255-974D-918C-EA071191C6B4}"/>
    </a:ext>
  </a:extLst>
</a:theme>
</file>

<file path=ppt/theme/theme2.xml><?xml version="1.0" encoding="utf-8"?>
<a:theme xmlns:a="http://schemas.openxmlformats.org/drawingml/2006/main" name="1_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bg1"/>
          </a:solid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Virtusa-Presentation-Template-2019" id="{7D002675-5804-8348-9004-F98C0090AEB2}" vid="{392E8C80-5255-974D-918C-EA071191C6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31840EF1CEAA4CBEAA763DEB7C7415" ma:contentTypeVersion="15" ma:contentTypeDescription="Create a new document." ma:contentTypeScope="" ma:versionID="064c2d228846815a1c237886c205a3c1">
  <xsd:schema xmlns:xsd="http://www.w3.org/2001/XMLSchema" xmlns:xs="http://www.w3.org/2001/XMLSchema" xmlns:p="http://schemas.microsoft.com/office/2006/metadata/properties" xmlns:ns1="http://schemas.microsoft.com/sharepoint/v3" xmlns:ns3="689f310d-18d4-4b1c-bbda-66442dd8b1d0" xmlns:ns4="e3717f49-74fa-473a-953c-6e8d63ed481e" targetNamespace="http://schemas.microsoft.com/office/2006/metadata/properties" ma:root="true" ma:fieldsID="ca7395213ca491dffa768e7d93d1d2c0" ns1:_="" ns3:_="" ns4:_="">
    <xsd:import namespace="http://schemas.microsoft.com/sharepoint/v3"/>
    <xsd:import namespace="689f310d-18d4-4b1c-bbda-66442dd8b1d0"/>
    <xsd:import namespace="e3717f49-74fa-473a-953c-6e8d63ed481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EventHashCode" minOccurs="0"/>
                <xsd:element ref="ns4:MediaServiceGenerationTime" minOccurs="0"/>
                <xsd:element ref="ns1:_ip_UnifiedCompliancePolicyProperties" minOccurs="0"/>
                <xsd:element ref="ns1:_ip_UnifiedCompliancePolicyUIAction" minOccurs="0"/>
                <xsd:element ref="ns4:MediaServiceDateTaken" minOccurs="0"/>
                <xsd:element ref="ns4:MediaServiceAutoTags" minOccurs="0"/>
                <xsd:element ref="ns4:MediaServiceOCR"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9f310d-18d4-4b1c-bbda-66442dd8b1d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3717f49-74fa-473a-953c-6e8d63ed481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Ite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370B46-58A1-4559-841F-800FB1CDF627}">
  <ds:schemaRefs>
    <ds:schemaRef ds:uri="http://purl.org/dc/dcmitype/"/>
    <ds:schemaRef ds:uri="http://purl.org/dc/terms/"/>
    <ds:schemaRef ds:uri="http://schemas.microsoft.com/office/2006/documentManagement/types"/>
    <ds:schemaRef ds:uri="http://www.w3.org/XML/1998/namespace"/>
    <ds:schemaRef ds:uri="689f310d-18d4-4b1c-bbda-66442dd8b1d0"/>
    <ds:schemaRef ds:uri="http://purl.org/dc/elements/1.1/"/>
    <ds:schemaRef ds:uri="e3717f49-74fa-473a-953c-6e8d63ed481e"/>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21209DA3-B59E-4E09-B4BF-ADEF5887B119}">
  <ds:schemaRefs>
    <ds:schemaRef ds:uri="http://schemas.microsoft.com/sharepoint/v3/contenttype/forms"/>
  </ds:schemaRefs>
</ds:datastoreItem>
</file>

<file path=customXml/itemProps3.xml><?xml version="1.0" encoding="utf-8"?>
<ds:datastoreItem xmlns:ds="http://schemas.openxmlformats.org/officeDocument/2006/customXml" ds:itemID="{733F1340-1344-48D2-8126-05394868C1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89f310d-18d4-4b1c-bbda-66442dd8b1d0"/>
    <ds:schemaRef ds:uri="e3717f49-74fa-473a-953c-6e8d63ed48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19353</TotalTime>
  <Words>6734</Words>
  <Application>Microsoft Office PowerPoint</Application>
  <PresentationFormat>Widescreen</PresentationFormat>
  <Paragraphs>829</Paragraphs>
  <Slides>60</Slides>
  <Notes>58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60</vt:i4>
      </vt:variant>
    </vt:vector>
  </HeadingPairs>
  <TitlesOfParts>
    <vt:vector size="73" baseType="lpstr">
      <vt:lpstr>Microsoft JhengHei UI Light</vt:lpstr>
      <vt:lpstr>Arial</vt:lpstr>
      <vt:lpstr>Calibri</vt:lpstr>
      <vt:lpstr>Corbel</vt:lpstr>
      <vt:lpstr>Corbel Light</vt:lpstr>
      <vt:lpstr>Georgia</vt:lpstr>
      <vt:lpstr>Gill Sans</vt:lpstr>
      <vt:lpstr>Lato</vt:lpstr>
      <vt:lpstr>Myriad Pro</vt:lpstr>
      <vt:lpstr>Times New Roman</vt:lpstr>
      <vt:lpstr>Wingdings</vt:lpstr>
      <vt:lpstr>Virtusa Master Template 062019</vt:lpstr>
      <vt:lpstr>1_Virtusa Master Template 062019</vt:lpstr>
      <vt:lpstr>PowerPoint Presentation</vt:lpstr>
      <vt:lpstr>Getting Started with Containerization</vt:lpstr>
      <vt:lpstr>Why Docker?</vt:lpstr>
      <vt:lpstr>The New challenge of Distributed Apps</vt:lpstr>
      <vt:lpstr>An effort to solve the Problem complexity</vt:lpstr>
      <vt:lpstr>Benefits for Developers &amp; Administrators </vt:lpstr>
      <vt:lpstr>What is Docker?</vt:lpstr>
      <vt:lpstr>Docker Product Offerings</vt:lpstr>
      <vt:lpstr>Today Docker Runs on </vt:lpstr>
      <vt:lpstr>Docker Stats</vt:lpstr>
      <vt:lpstr>Container adoption continues to grow year over year</vt:lpstr>
      <vt:lpstr>VMs vs Docker Containers</vt:lpstr>
      <vt:lpstr>Why are Docker Containers lightweight ?</vt:lpstr>
      <vt:lpstr>Docker Components</vt:lpstr>
      <vt:lpstr>What are the Basics of the Docker Systems ?</vt:lpstr>
      <vt:lpstr>Changes and Updates to Docker System </vt:lpstr>
      <vt:lpstr>Docker Images, Containers and Registries</vt:lpstr>
      <vt:lpstr>How to find Docker version</vt:lpstr>
      <vt:lpstr>How to do “Hello World” in Docker</vt:lpstr>
      <vt:lpstr>Dockerfile – Methods of Building Images</vt:lpstr>
      <vt:lpstr>Docker Commit</vt:lpstr>
      <vt:lpstr>Interactive Building Example : vim and curl</vt:lpstr>
      <vt:lpstr>Intro to Dockerfile</vt:lpstr>
      <vt:lpstr>Dockerfile Instructions</vt:lpstr>
      <vt:lpstr>Building a Docker Image from Dockerfile</vt:lpstr>
      <vt:lpstr>Multiple commands in a single RUN Instruction</vt:lpstr>
      <vt:lpstr>Dockerfile Example – Python Application</vt:lpstr>
      <vt:lpstr>Docker Container Architecture – Image Layers</vt:lpstr>
      <vt:lpstr>Viewing Image Layers and History </vt:lpstr>
      <vt:lpstr>MAINTAINER Instruction </vt:lpstr>
      <vt:lpstr>CMD Instruction </vt:lpstr>
      <vt:lpstr>ENTRYPOINT Instruction </vt:lpstr>
      <vt:lpstr>Overridding ENTRYPOINT Instruction </vt:lpstr>
      <vt:lpstr>Mount a Volume </vt:lpstr>
      <vt:lpstr>Some Docker Basic Commands</vt:lpstr>
      <vt:lpstr>Manage &amp;  Inspect Containers</vt:lpstr>
      <vt:lpstr>Containers</vt:lpstr>
      <vt:lpstr>Containers</vt:lpstr>
      <vt:lpstr>Volumes</vt:lpstr>
      <vt:lpstr>Docker Cheatsheet </vt:lpstr>
      <vt:lpstr>Docker Ecosystem </vt:lpstr>
      <vt:lpstr>Docker Ecosystem </vt:lpstr>
      <vt:lpstr>Start a Docker Registry</vt:lpstr>
      <vt:lpstr>Start a Docker Registry</vt:lpstr>
      <vt:lpstr>Traditional Software Development workflow  ( Without Docker )</vt:lpstr>
      <vt:lpstr>Traditional Software Development workflow  ( Without Docker )</vt:lpstr>
      <vt:lpstr>Traditional Software Development workflow  ( Without Docker )</vt:lpstr>
      <vt:lpstr>Traditional Software Development workflow  ( Without Docker )</vt:lpstr>
      <vt:lpstr>Traditional Software Development workflow  ( Without Docker )</vt:lpstr>
      <vt:lpstr>Traditional Software Development workflow  ( With Docker )</vt:lpstr>
      <vt:lpstr>Traditional Software Development workflow  ( With Docker )</vt:lpstr>
      <vt:lpstr>Traditional Software Development workflow  ( With Docker )</vt:lpstr>
      <vt:lpstr>Docker Compose</vt:lpstr>
      <vt:lpstr>Docker Compose</vt:lpstr>
      <vt:lpstr>Docker Basic Networking</vt:lpstr>
      <vt:lpstr>Docker Containers Security</vt:lpstr>
      <vt:lpstr>Why we need DockerContainers -Recap</vt:lpstr>
      <vt:lpstr>Microservices</vt:lpstr>
      <vt:lpstr>Microservices use case</vt:lpstr>
      <vt:lpstr>Thank You  For additional info contact – C Babu (chittibabuc@virtusa.com)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Bharadwaj Duggaraju</dc:creator>
  <cp:lastModifiedBy>Chitti Babu Challa</cp:lastModifiedBy>
  <cp:revision>210</cp:revision>
  <dcterms:created xsi:type="dcterms:W3CDTF">2021-01-20T11:31:44Z</dcterms:created>
  <dcterms:modified xsi:type="dcterms:W3CDTF">2021-11-18T09:14:17Z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0x0101003931840EF1CEAA4CBEAA763DEB7C7415</vt:lpwstr>
  </property>
</Properties>
</file>